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80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81" r:id="rId20"/>
    <p:sldId id="277" r:id="rId21"/>
    <p:sldId id="282" r:id="rId22"/>
    <p:sldId id="278" r:id="rId23"/>
    <p:sldId id="259" r:id="rId24"/>
  </p:sldIdLst>
  <p:sldSz cx="50399950" cy="15119350"/>
  <p:notesSz cx="6858000" cy="9144000"/>
  <p:defaultTextStyle>
    <a:defPPr>
      <a:defRPr lang="zh-CN"/>
    </a:defPPr>
    <a:lvl1pPr marL="0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1pPr>
    <a:lvl2pPr marL="1572144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2pPr>
    <a:lvl3pPr marL="3144284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3pPr>
    <a:lvl4pPr marL="4716426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4pPr>
    <a:lvl5pPr marL="6288568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5pPr>
    <a:lvl6pPr marL="7860710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6pPr>
    <a:lvl7pPr marL="9432851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7pPr>
    <a:lvl8pPr marL="11004995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8pPr>
    <a:lvl9pPr marL="12577135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36F"/>
    <a:srgbClr val="9B6BF2"/>
    <a:srgbClr val="E85E89"/>
    <a:srgbClr val="F3A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5"/>
  </p:normalViewPr>
  <p:slideViewPr>
    <p:cSldViewPr snapToGrid="0" snapToObjects="1">
      <p:cViewPr varScale="1">
        <p:scale>
          <a:sx n="30" d="100"/>
          <a:sy n="30" d="100"/>
        </p:scale>
        <p:origin x="16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551254828867462E-2"/>
          <c:y val="0.13914941437929537"/>
          <c:w val="0.94583058562992128"/>
          <c:h val="0.76169748021053885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广告转化率</c:v>
                </c:pt>
              </c:strCache>
            </c:strRef>
          </c:tx>
          <c:spPr>
            <a:ln w="28575" cap="rnd">
              <a:solidFill>
                <a:srgbClr val="E33D6F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工作表1!$A$2:$A$25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工作表1!$B$2:$B$25</c:f>
              <c:numCache>
                <c:formatCode>General</c:formatCode>
                <c:ptCount val="24"/>
                <c:pt idx="0">
                  <c:v>1.0236E-2</c:v>
                </c:pt>
                <c:pt idx="1">
                  <c:v>1.0511E-2</c:v>
                </c:pt>
                <c:pt idx="2">
                  <c:v>1.0855E-2</c:v>
                </c:pt>
                <c:pt idx="3">
                  <c:v>1.1174E-2</c:v>
                </c:pt>
                <c:pt idx="4">
                  <c:v>1.1056E-2</c:v>
                </c:pt>
                <c:pt idx="5">
                  <c:v>1.1334E-2</c:v>
                </c:pt>
                <c:pt idx="6">
                  <c:v>1.3797E-2</c:v>
                </c:pt>
                <c:pt idx="7">
                  <c:v>1.5396E-2</c:v>
                </c:pt>
                <c:pt idx="8">
                  <c:v>1.6768999999999999E-2</c:v>
                </c:pt>
                <c:pt idx="9">
                  <c:v>1.6358000000000001E-2</c:v>
                </c:pt>
                <c:pt idx="10">
                  <c:v>1.6168999999999999E-2</c:v>
                </c:pt>
                <c:pt idx="11">
                  <c:v>1.5346E-2</c:v>
                </c:pt>
                <c:pt idx="12">
                  <c:v>1.4673E-2</c:v>
                </c:pt>
                <c:pt idx="13">
                  <c:v>1.3302E-2</c:v>
                </c:pt>
                <c:pt idx="14">
                  <c:v>1.2616E-2</c:v>
                </c:pt>
                <c:pt idx="15">
                  <c:v>1.2367E-2</c:v>
                </c:pt>
                <c:pt idx="16">
                  <c:v>1.2052999999999999E-2</c:v>
                </c:pt>
                <c:pt idx="17">
                  <c:v>1.2354E-2</c:v>
                </c:pt>
                <c:pt idx="18">
                  <c:v>1.2174000000000001E-2</c:v>
                </c:pt>
                <c:pt idx="19">
                  <c:v>1.2293999999999999E-2</c:v>
                </c:pt>
                <c:pt idx="20">
                  <c:v>1.1309E-2</c:v>
                </c:pt>
                <c:pt idx="21">
                  <c:v>9.5429999999999994E-3</c:v>
                </c:pt>
                <c:pt idx="22">
                  <c:v>8.1449999999999995E-3</c:v>
                </c:pt>
                <c:pt idx="23">
                  <c:v>6.2030000000000002E-3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92-4136-B3FD-443EE15DCE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1197775"/>
        <c:axId val="153770255"/>
      </c:lineChart>
      <c:catAx>
        <c:axId val="169119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53770255"/>
        <c:crosses val="autoZero"/>
        <c:auto val="1"/>
        <c:lblAlgn val="ctr"/>
        <c:lblOffset val="100"/>
        <c:noMultiLvlLbl val="0"/>
      </c:catAx>
      <c:valAx>
        <c:axId val="153770255"/>
        <c:scaling>
          <c:orientation val="minMax"/>
          <c:min val="5.000000000000001E-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69119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551254828867462E-2"/>
          <c:y val="0.13914941437929537"/>
          <c:w val="0.94583058562992128"/>
          <c:h val="0.76169748021053885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交易率</c:v>
                </c:pt>
              </c:strCache>
            </c:strRef>
          </c:tx>
          <c:spPr>
            <a:ln w="38100" cap="rnd">
              <a:solidFill>
                <a:srgbClr val="E33D6F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test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1.2838E-2</c:v>
                </c:pt>
                <c:pt idx="1">
                  <c:v>1.3609E-2</c:v>
                </c:pt>
                <c:pt idx="2">
                  <c:v>1.329E-2</c:v>
                </c:pt>
                <c:pt idx="3">
                  <c:v>1.2378E-2</c:v>
                </c:pt>
                <c:pt idx="4">
                  <c:v>1.1367E-2</c:v>
                </c:pt>
                <c:pt idx="5">
                  <c:v>9.7719999999999994E-3</c:v>
                </c:pt>
                <c:pt idx="6">
                  <c:v>5.4980000000000003E-3</c:v>
                </c:pt>
                <c:pt idx="7">
                  <c:v>4.6088999999999998E-2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76-43C1-9C6D-DB4126F525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1197775"/>
        <c:axId val="153770255"/>
      </c:lineChart>
      <c:catAx>
        <c:axId val="169119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53770255"/>
        <c:crosses val="autoZero"/>
        <c:auto val="1"/>
        <c:lblAlgn val="ctr"/>
        <c:lblOffset val="100"/>
        <c:noMultiLvlLbl val="0"/>
      </c:catAx>
      <c:valAx>
        <c:axId val="153770255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691197775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16941437007874E-2"/>
          <c:y val="3.6422057306714002E-2"/>
          <c:w val="0.94583058562992128"/>
          <c:h val="0.76169748021053885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样本数</c:v>
                </c:pt>
              </c:strCache>
            </c:strRef>
          </c:tx>
          <c:spPr>
            <a:ln w="38100" cap="rnd">
              <a:solidFill>
                <a:srgbClr val="E33D6F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test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1195557</c:v>
                </c:pt>
                <c:pt idx="1">
                  <c:v>1340697</c:v>
                </c:pt>
                <c:pt idx="2">
                  <c:v>1289476</c:v>
                </c:pt>
                <c:pt idx="3">
                  <c:v>1236828</c:v>
                </c:pt>
                <c:pt idx="4">
                  <c:v>1157641</c:v>
                </c:pt>
                <c:pt idx="5">
                  <c:v>1200219</c:v>
                </c:pt>
                <c:pt idx="6">
                  <c:v>1934443</c:v>
                </c:pt>
                <c:pt idx="7">
                  <c:v>1077175</c:v>
                </c:pt>
                <c:pt idx="8">
                  <c:v>1729656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88-46BD-9ED1-26DB799158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7255903"/>
        <c:axId val="202148303"/>
      </c:lineChart>
      <c:lineChart>
        <c:grouping val="standard"/>
        <c:varyColors val="0"/>
        <c:ser>
          <c:idx val="1"/>
          <c:order val="1"/>
          <c:tx>
            <c:strRef>
              <c:f>工作表1!$C$1</c:f>
              <c:strCache>
                <c:ptCount val="1"/>
                <c:pt idx="0">
                  <c:v>交易数</c:v>
                </c:pt>
              </c:strCache>
            </c:strRef>
          </c:tx>
          <c:spPr>
            <a:ln w="38100" cap="rnd">
              <a:solidFill>
                <a:srgbClr val="9B6BF2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test</c:v>
                </c:pt>
              </c:strCache>
            </c:strRef>
          </c:cat>
          <c:val>
            <c:numRef>
              <c:f>工作表1!$C$2:$C$10</c:f>
              <c:numCache>
                <c:formatCode>General</c:formatCode>
                <c:ptCount val="9"/>
                <c:pt idx="0">
                  <c:v>5349</c:v>
                </c:pt>
                <c:pt idx="1">
                  <c:v>18246</c:v>
                </c:pt>
                <c:pt idx="2">
                  <c:v>17137</c:v>
                </c:pt>
                <c:pt idx="3">
                  <c:v>15309</c:v>
                </c:pt>
                <c:pt idx="4">
                  <c:v>13159</c:v>
                </c:pt>
                <c:pt idx="5">
                  <c:v>11729</c:v>
                </c:pt>
                <c:pt idx="6">
                  <c:v>10635</c:v>
                </c:pt>
                <c:pt idx="7">
                  <c:v>49646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88-46BD-9ED1-26DB799158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4995743"/>
        <c:axId val="1687423855"/>
      </c:lineChart>
      <c:catAx>
        <c:axId val="277255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202148303"/>
        <c:crosses val="autoZero"/>
        <c:auto val="1"/>
        <c:lblAlgn val="ctr"/>
        <c:lblOffset val="100"/>
        <c:noMultiLvlLbl val="0"/>
      </c:catAx>
      <c:valAx>
        <c:axId val="202148303"/>
        <c:scaling>
          <c:orientation val="minMax"/>
          <c:max val="2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277255903"/>
        <c:crosses val="autoZero"/>
        <c:crossBetween val="between"/>
      </c:valAx>
      <c:valAx>
        <c:axId val="168742385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914995743"/>
        <c:crosses val="max"/>
        <c:crossBetween val="between"/>
      </c:valAx>
      <c:catAx>
        <c:axId val="191499574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8742385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点击次数的用户数统计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765367655279399E-2"/>
          <c:y val="0.19111111111111112"/>
          <c:w val="0.89813143135182927"/>
          <c:h val="0.704503937007874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用戶数</c:v>
                </c:pt>
              </c:strCache>
            </c:strRef>
          </c:tx>
          <c:spPr>
            <a:solidFill>
              <a:srgbClr val="E33D6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1210436</c:v>
                </c:pt>
                <c:pt idx="1">
                  <c:v>666195</c:v>
                </c:pt>
                <c:pt idx="2">
                  <c:v>413092</c:v>
                </c:pt>
                <c:pt idx="3">
                  <c:v>273580</c:v>
                </c:pt>
                <c:pt idx="4">
                  <c:v>188072</c:v>
                </c:pt>
                <c:pt idx="5">
                  <c:v>134356</c:v>
                </c:pt>
                <c:pt idx="6">
                  <c:v>98749</c:v>
                </c:pt>
                <c:pt idx="7">
                  <c:v>73525</c:v>
                </c:pt>
                <c:pt idx="8">
                  <c:v>56176</c:v>
                </c:pt>
                <c:pt idx="9">
                  <c:v>43239</c:v>
                </c:pt>
                <c:pt idx="10">
                  <c:v>33945</c:v>
                </c:pt>
                <c:pt idx="11">
                  <c:v>27357</c:v>
                </c:pt>
                <c:pt idx="12">
                  <c:v>21911</c:v>
                </c:pt>
                <c:pt idx="13">
                  <c:v>17463</c:v>
                </c:pt>
                <c:pt idx="14">
                  <c:v>14336</c:v>
                </c:pt>
                <c:pt idx="15">
                  <c:v>11657</c:v>
                </c:pt>
                <c:pt idx="16">
                  <c:v>9606</c:v>
                </c:pt>
                <c:pt idx="17">
                  <c:v>8318</c:v>
                </c:pt>
                <c:pt idx="18">
                  <c:v>6771</c:v>
                </c:pt>
                <c:pt idx="19">
                  <c:v>5835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0F-4F94-B751-530F388D73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-27"/>
        <c:axId val="1599861439"/>
        <c:axId val="1994156271"/>
      </c:barChart>
      <c:catAx>
        <c:axId val="159986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994156271"/>
        <c:crosses val="autoZero"/>
        <c:auto val="1"/>
        <c:lblAlgn val="ctr"/>
        <c:lblOffset val="100"/>
        <c:noMultiLvlLbl val="0"/>
      </c:catAx>
      <c:valAx>
        <c:axId val="1994156271"/>
        <c:scaling>
          <c:orientation val="minMax"/>
          <c:max val="12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599861439"/>
        <c:crosses val="autoZero"/>
        <c:crossBetween val="between"/>
        <c:majorUnit val="3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TW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购买次数的用户数统计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725630935187707"/>
          <c:y val="0.26170428696412951"/>
          <c:w val="0.83274371513582779"/>
          <c:h val="0.60676301621137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用戶數</c:v>
                </c:pt>
              </c:strCache>
            </c:strRef>
          </c:tx>
          <c:spPr>
            <a:solidFill>
              <a:srgbClr val="9B6BF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工作表1!$A$2:$A$10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</c:numCache>
            </c:num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2818566</c:v>
                </c:pt>
                <c:pt idx="1">
                  <c:v>130042</c:v>
                </c:pt>
                <c:pt idx="2">
                  <c:v>8793</c:v>
                </c:pt>
                <c:pt idx="3">
                  <c:v>894</c:v>
                </c:pt>
                <c:pt idx="4">
                  <c:v>167</c:v>
                </c:pt>
                <c:pt idx="5">
                  <c:v>31</c:v>
                </c:pt>
                <c:pt idx="6">
                  <c:v>8</c:v>
                </c:pt>
                <c:pt idx="7">
                  <c:v>3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1F-4AA4-920E-4CC6D6229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99861439"/>
        <c:axId val="1994156271"/>
      </c:barChart>
      <c:catAx>
        <c:axId val="159986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994156271"/>
        <c:crosses val="autoZero"/>
        <c:auto val="1"/>
        <c:lblAlgn val="ctr"/>
        <c:lblOffset val="100"/>
        <c:noMultiLvlLbl val="0"/>
      </c:catAx>
      <c:valAx>
        <c:axId val="19941562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599861439"/>
        <c:crosses val="autoZero"/>
        <c:crossBetween val="between"/>
        <c:majorUnit val="10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3200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点击次数与购买次数的用户数统计</a:t>
            </a:r>
          </a:p>
        </c:rich>
      </c:tx>
      <c:layout>
        <c:manualLayout>
          <c:xMode val="edge"/>
          <c:yMode val="edge"/>
          <c:x val="0.23149954216490953"/>
          <c:y val="3.35669696267177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rgbClr val="E33D6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xVal>
            <c:numRef>
              <c:f>工作表1!$A$2:$A$373</c:f>
              <c:numCache>
                <c:formatCode>General</c:formatCode>
                <c:ptCount val="37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96</c:v>
                </c:pt>
                <c:pt idx="95">
                  <c:v>97</c:v>
                </c:pt>
                <c:pt idx="96">
                  <c:v>98</c:v>
                </c:pt>
                <c:pt idx="97">
                  <c:v>99</c:v>
                </c:pt>
                <c:pt idx="98">
                  <c:v>100</c:v>
                </c:pt>
                <c:pt idx="99">
                  <c:v>101</c:v>
                </c:pt>
                <c:pt idx="100">
                  <c:v>102</c:v>
                </c:pt>
                <c:pt idx="101">
                  <c:v>103</c:v>
                </c:pt>
                <c:pt idx="102">
                  <c:v>104</c:v>
                </c:pt>
                <c:pt idx="103">
                  <c:v>106</c:v>
                </c:pt>
                <c:pt idx="104">
                  <c:v>107</c:v>
                </c:pt>
                <c:pt idx="105">
                  <c:v>108</c:v>
                </c:pt>
                <c:pt idx="106">
                  <c:v>109</c:v>
                </c:pt>
                <c:pt idx="107">
                  <c:v>110</c:v>
                </c:pt>
                <c:pt idx="108">
                  <c:v>112</c:v>
                </c:pt>
                <c:pt idx="109">
                  <c:v>113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120</c:v>
                </c:pt>
                <c:pt idx="115">
                  <c:v>121</c:v>
                </c:pt>
                <c:pt idx="116">
                  <c:v>123</c:v>
                </c:pt>
                <c:pt idx="117">
                  <c:v>125</c:v>
                </c:pt>
                <c:pt idx="118">
                  <c:v>132</c:v>
                </c:pt>
                <c:pt idx="119">
                  <c:v>136</c:v>
                </c:pt>
                <c:pt idx="120">
                  <c:v>138</c:v>
                </c:pt>
                <c:pt idx="121">
                  <c:v>139</c:v>
                </c:pt>
                <c:pt idx="122">
                  <c:v>147</c:v>
                </c:pt>
                <c:pt idx="123">
                  <c:v>149</c:v>
                </c:pt>
                <c:pt idx="124">
                  <c:v>159</c:v>
                </c:pt>
                <c:pt idx="125">
                  <c:v>165</c:v>
                </c:pt>
                <c:pt idx="126">
                  <c:v>1</c:v>
                </c:pt>
                <c:pt idx="127">
                  <c:v>2</c:v>
                </c:pt>
                <c:pt idx="128">
                  <c:v>3</c:v>
                </c:pt>
                <c:pt idx="129">
                  <c:v>4</c:v>
                </c:pt>
                <c:pt idx="130">
                  <c:v>5</c:v>
                </c:pt>
                <c:pt idx="131">
                  <c:v>6</c:v>
                </c:pt>
                <c:pt idx="132">
                  <c:v>7</c:v>
                </c:pt>
                <c:pt idx="133">
                  <c:v>8</c:v>
                </c:pt>
                <c:pt idx="134">
                  <c:v>9</c:v>
                </c:pt>
                <c:pt idx="135">
                  <c:v>10</c:v>
                </c:pt>
                <c:pt idx="136">
                  <c:v>11</c:v>
                </c:pt>
                <c:pt idx="137">
                  <c:v>12</c:v>
                </c:pt>
                <c:pt idx="138">
                  <c:v>13</c:v>
                </c:pt>
                <c:pt idx="139">
                  <c:v>14</c:v>
                </c:pt>
                <c:pt idx="140">
                  <c:v>15</c:v>
                </c:pt>
                <c:pt idx="141">
                  <c:v>16</c:v>
                </c:pt>
                <c:pt idx="142">
                  <c:v>17</c:v>
                </c:pt>
                <c:pt idx="143">
                  <c:v>18</c:v>
                </c:pt>
                <c:pt idx="144">
                  <c:v>19</c:v>
                </c:pt>
                <c:pt idx="145">
                  <c:v>20</c:v>
                </c:pt>
                <c:pt idx="146">
                  <c:v>21</c:v>
                </c:pt>
                <c:pt idx="147">
                  <c:v>22</c:v>
                </c:pt>
                <c:pt idx="148">
                  <c:v>23</c:v>
                </c:pt>
                <c:pt idx="149">
                  <c:v>24</c:v>
                </c:pt>
                <c:pt idx="150">
                  <c:v>25</c:v>
                </c:pt>
                <c:pt idx="151">
                  <c:v>26</c:v>
                </c:pt>
                <c:pt idx="152">
                  <c:v>27</c:v>
                </c:pt>
                <c:pt idx="153">
                  <c:v>28</c:v>
                </c:pt>
                <c:pt idx="154">
                  <c:v>29</c:v>
                </c:pt>
                <c:pt idx="155">
                  <c:v>30</c:v>
                </c:pt>
                <c:pt idx="156">
                  <c:v>31</c:v>
                </c:pt>
                <c:pt idx="157">
                  <c:v>32</c:v>
                </c:pt>
                <c:pt idx="158">
                  <c:v>33</c:v>
                </c:pt>
                <c:pt idx="159">
                  <c:v>34</c:v>
                </c:pt>
                <c:pt idx="160">
                  <c:v>35</c:v>
                </c:pt>
                <c:pt idx="161">
                  <c:v>36</c:v>
                </c:pt>
                <c:pt idx="162">
                  <c:v>37</c:v>
                </c:pt>
                <c:pt idx="163">
                  <c:v>38</c:v>
                </c:pt>
                <c:pt idx="164">
                  <c:v>39</c:v>
                </c:pt>
                <c:pt idx="165">
                  <c:v>40</c:v>
                </c:pt>
                <c:pt idx="166">
                  <c:v>41</c:v>
                </c:pt>
                <c:pt idx="167">
                  <c:v>42</c:v>
                </c:pt>
                <c:pt idx="168">
                  <c:v>43</c:v>
                </c:pt>
                <c:pt idx="169">
                  <c:v>44</c:v>
                </c:pt>
                <c:pt idx="170">
                  <c:v>45</c:v>
                </c:pt>
                <c:pt idx="171">
                  <c:v>46</c:v>
                </c:pt>
                <c:pt idx="172">
                  <c:v>47</c:v>
                </c:pt>
                <c:pt idx="173">
                  <c:v>48</c:v>
                </c:pt>
                <c:pt idx="174">
                  <c:v>49</c:v>
                </c:pt>
                <c:pt idx="175">
                  <c:v>50</c:v>
                </c:pt>
                <c:pt idx="176">
                  <c:v>51</c:v>
                </c:pt>
                <c:pt idx="177">
                  <c:v>52</c:v>
                </c:pt>
                <c:pt idx="178">
                  <c:v>53</c:v>
                </c:pt>
                <c:pt idx="179">
                  <c:v>54</c:v>
                </c:pt>
                <c:pt idx="180">
                  <c:v>55</c:v>
                </c:pt>
                <c:pt idx="181">
                  <c:v>56</c:v>
                </c:pt>
                <c:pt idx="182">
                  <c:v>57</c:v>
                </c:pt>
                <c:pt idx="183">
                  <c:v>58</c:v>
                </c:pt>
                <c:pt idx="184">
                  <c:v>59</c:v>
                </c:pt>
                <c:pt idx="185">
                  <c:v>60</c:v>
                </c:pt>
                <c:pt idx="186">
                  <c:v>61</c:v>
                </c:pt>
                <c:pt idx="187">
                  <c:v>62</c:v>
                </c:pt>
                <c:pt idx="188">
                  <c:v>63</c:v>
                </c:pt>
                <c:pt idx="189">
                  <c:v>64</c:v>
                </c:pt>
                <c:pt idx="190">
                  <c:v>65</c:v>
                </c:pt>
                <c:pt idx="191">
                  <c:v>66</c:v>
                </c:pt>
                <c:pt idx="192">
                  <c:v>67</c:v>
                </c:pt>
                <c:pt idx="193">
                  <c:v>68</c:v>
                </c:pt>
                <c:pt idx="194">
                  <c:v>69</c:v>
                </c:pt>
                <c:pt idx="195">
                  <c:v>70</c:v>
                </c:pt>
                <c:pt idx="196">
                  <c:v>71</c:v>
                </c:pt>
                <c:pt idx="197">
                  <c:v>72</c:v>
                </c:pt>
                <c:pt idx="198">
                  <c:v>73</c:v>
                </c:pt>
                <c:pt idx="199">
                  <c:v>74</c:v>
                </c:pt>
                <c:pt idx="200">
                  <c:v>75</c:v>
                </c:pt>
                <c:pt idx="201">
                  <c:v>77</c:v>
                </c:pt>
                <c:pt idx="202">
                  <c:v>79</c:v>
                </c:pt>
                <c:pt idx="203">
                  <c:v>81</c:v>
                </c:pt>
                <c:pt idx="204">
                  <c:v>83</c:v>
                </c:pt>
                <c:pt idx="205">
                  <c:v>85</c:v>
                </c:pt>
                <c:pt idx="206">
                  <c:v>86</c:v>
                </c:pt>
                <c:pt idx="207">
                  <c:v>87</c:v>
                </c:pt>
                <c:pt idx="208">
                  <c:v>88</c:v>
                </c:pt>
                <c:pt idx="209">
                  <c:v>90</c:v>
                </c:pt>
                <c:pt idx="210">
                  <c:v>94</c:v>
                </c:pt>
                <c:pt idx="211">
                  <c:v>126</c:v>
                </c:pt>
                <c:pt idx="212">
                  <c:v>2</c:v>
                </c:pt>
                <c:pt idx="213">
                  <c:v>3</c:v>
                </c:pt>
                <c:pt idx="214">
                  <c:v>4</c:v>
                </c:pt>
                <c:pt idx="215">
                  <c:v>5</c:v>
                </c:pt>
                <c:pt idx="216">
                  <c:v>6</c:v>
                </c:pt>
                <c:pt idx="217">
                  <c:v>7</c:v>
                </c:pt>
                <c:pt idx="218">
                  <c:v>8</c:v>
                </c:pt>
                <c:pt idx="219">
                  <c:v>9</c:v>
                </c:pt>
                <c:pt idx="220">
                  <c:v>10</c:v>
                </c:pt>
                <c:pt idx="221">
                  <c:v>11</c:v>
                </c:pt>
                <c:pt idx="222">
                  <c:v>12</c:v>
                </c:pt>
                <c:pt idx="223">
                  <c:v>13</c:v>
                </c:pt>
                <c:pt idx="224">
                  <c:v>14</c:v>
                </c:pt>
                <c:pt idx="225">
                  <c:v>15</c:v>
                </c:pt>
                <c:pt idx="226">
                  <c:v>16</c:v>
                </c:pt>
                <c:pt idx="227">
                  <c:v>17</c:v>
                </c:pt>
                <c:pt idx="228">
                  <c:v>18</c:v>
                </c:pt>
                <c:pt idx="229">
                  <c:v>19</c:v>
                </c:pt>
                <c:pt idx="230">
                  <c:v>20</c:v>
                </c:pt>
                <c:pt idx="231">
                  <c:v>21</c:v>
                </c:pt>
                <c:pt idx="232">
                  <c:v>22</c:v>
                </c:pt>
                <c:pt idx="233">
                  <c:v>23</c:v>
                </c:pt>
                <c:pt idx="234">
                  <c:v>24</c:v>
                </c:pt>
                <c:pt idx="235">
                  <c:v>25</c:v>
                </c:pt>
                <c:pt idx="236">
                  <c:v>26</c:v>
                </c:pt>
                <c:pt idx="237">
                  <c:v>27</c:v>
                </c:pt>
                <c:pt idx="238">
                  <c:v>28</c:v>
                </c:pt>
                <c:pt idx="239">
                  <c:v>29</c:v>
                </c:pt>
                <c:pt idx="240">
                  <c:v>30</c:v>
                </c:pt>
                <c:pt idx="241">
                  <c:v>31</c:v>
                </c:pt>
                <c:pt idx="242">
                  <c:v>32</c:v>
                </c:pt>
                <c:pt idx="243">
                  <c:v>33</c:v>
                </c:pt>
                <c:pt idx="244">
                  <c:v>34</c:v>
                </c:pt>
                <c:pt idx="245">
                  <c:v>35</c:v>
                </c:pt>
                <c:pt idx="246">
                  <c:v>36</c:v>
                </c:pt>
                <c:pt idx="247">
                  <c:v>37</c:v>
                </c:pt>
                <c:pt idx="248">
                  <c:v>38</c:v>
                </c:pt>
                <c:pt idx="249">
                  <c:v>39</c:v>
                </c:pt>
                <c:pt idx="250">
                  <c:v>40</c:v>
                </c:pt>
                <c:pt idx="251">
                  <c:v>41</c:v>
                </c:pt>
                <c:pt idx="252">
                  <c:v>42</c:v>
                </c:pt>
                <c:pt idx="253">
                  <c:v>43</c:v>
                </c:pt>
                <c:pt idx="254">
                  <c:v>44</c:v>
                </c:pt>
                <c:pt idx="255">
                  <c:v>45</c:v>
                </c:pt>
                <c:pt idx="256">
                  <c:v>46</c:v>
                </c:pt>
                <c:pt idx="257">
                  <c:v>47</c:v>
                </c:pt>
                <c:pt idx="258">
                  <c:v>48</c:v>
                </c:pt>
                <c:pt idx="259">
                  <c:v>49</c:v>
                </c:pt>
                <c:pt idx="260">
                  <c:v>50</c:v>
                </c:pt>
                <c:pt idx="261">
                  <c:v>51</c:v>
                </c:pt>
                <c:pt idx="262">
                  <c:v>52</c:v>
                </c:pt>
                <c:pt idx="263">
                  <c:v>53</c:v>
                </c:pt>
                <c:pt idx="264">
                  <c:v>55</c:v>
                </c:pt>
                <c:pt idx="265">
                  <c:v>56</c:v>
                </c:pt>
                <c:pt idx="266">
                  <c:v>57</c:v>
                </c:pt>
                <c:pt idx="267">
                  <c:v>59</c:v>
                </c:pt>
                <c:pt idx="268">
                  <c:v>60</c:v>
                </c:pt>
                <c:pt idx="269">
                  <c:v>61</c:v>
                </c:pt>
                <c:pt idx="270">
                  <c:v>62</c:v>
                </c:pt>
                <c:pt idx="271">
                  <c:v>68</c:v>
                </c:pt>
                <c:pt idx="272">
                  <c:v>69</c:v>
                </c:pt>
                <c:pt idx="273">
                  <c:v>74</c:v>
                </c:pt>
                <c:pt idx="274">
                  <c:v>75</c:v>
                </c:pt>
                <c:pt idx="275">
                  <c:v>78</c:v>
                </c:pt>
                <c:pt idx="276">
                  <c:v>81</c:v>
                </c:pt>
                <c:pt idx="277">
                  <c:v>92</c:v>
                </c:pt>
                <c:pt idx="278">
                  <c:v>110</c:v>
                </c:pt>
                <c:pt idx="279">
                  <c:v>3</c:v>
                </c:pt>
                <c:pt idx="280">
                  <c:v>4</c:v>
                </c:pt>
                <c:pt idx="281">
                  <c:v>5</c:v>
                </c:pt>
                <c:pt idx="282">
                  <c:v>6</c:v>
                </c:pt>
                <c:pt idx="283">
                  <c:v>7</c:v>
                </c:pt>
                <c:pt idx="284">
                  <c:v>8</c:v>
                </c:pt>
                <c:pt idx="285">
                  <c:v>9</c:v>
                </c:pt>
                <c:pt idx="286">
                  <c:v>10</c:v>
                </c:pt>
                <c:pt idx="287">
                  <c:v>11</c:v>
                </c:pt>
                <c:pt idx="288">
                  <c:v>12</c:v>
                </c:pt>
                <c:pt idx="289">
                  <c:v>13</c:v>
                </c:pt>
                <c:pt idx="290">
                  <c:v>14</c:v>
                </c:pt>
                <c:pt idx="291">
                  <c:v>15</c:v>
                </c:pt>
                <c:pt idx="292">
                  <c:v>16</c:v>
                </c:pt>
                <c:pt idx="293">
                  <c:v>17</c:v>
                </c:pt>
                <c:pt idx="294">
                  <c:v>18</c:v>
                </c:pt>
                <c:pt idx="295">
                  <c:v>19</c:v>
                </c:pt>
                <c:pt idx="296">
                  <c:v>20</c:v>
                </c:pt>
                <c:pt idx="297">
                  <c:v>21</c:v>
                </c:pt>
                <c:pt idx="298">
                  <c:v>22</c:v>
                </c:pt>
                <c:pt idx="299">
                  <c:v>23</c:v>
                </c:pt>
                <c:pt idx="300">
                  <c:v>24</c:v>
                </c:pt>
                <c:pt idx="301">
                  <c:v>25</c:v>
                </c:pt>
                <c:pt idx="302">
                  <c:v>26</c:v>
                </c:pt>
                <c:pt idx="303">
                  <c:v>27</c:v>
                </c:pt>
                <c:pt idx="304">
                  <c:v>28</c:v>
                </c:pt>
                <c:pt idx="305">
                  <c:v>29</c:v>
                </c:pt>
                <c:pt idx="306">
                  <c:v>30</c:v>
                </c:pt>
                <c:pt idx="307">
                  <c:v>31</c:v>
                </c:pt>
                <c:pt idx="308">
                  <c:v>33</c:v>
                </c:pt>
                <c:pt idx="309">
                  <c:v>34</c:v>
                </c:pt>
                <c:pt idx="310">
                  <c:v>36</c:v>
                </c:pt>
                <c:pt idx="311">
                  <c:v>37</c:v>
                </c:pt>
                <c:pt idx="312">
                  <c:v>38</c:v>
                </c:pt>
                <c:pt idx="313">
                  <c:v>39</c:v>
                </c:pt>
                <c:pt idx="314">
                  <c:v>40</c:v>
                </c:pt>
                <c:pt idx="315">
                  <c:v>42</c:v>
                </c:pt>
                <c:pt idx="316">
                  <c:v>51</c:v>
                </c:pt>
                <c:pt idx="317">
                  <c:v>53</c:v>
                </c:pt>
                <c:pt idx="318">
                  <c:v>54</c:v>
                </c:pt>
                <c:pt idx="319">
                  <c:v>59</c:v>
                </c:pt>
                <c:pt idx="320">
                  <c:v>65</c:v>
                </c:pt>
                <c:pt idx="321">
                  <c:v>71</c:v>
                </c:pt>
                <c:pt idx="322">
                  <c:v>91</c:v>
                </c:pt>
                <c:pt idx="323">
                  <c:v>97</c:v>
                </c:pt>
                <c:pt idx="324">
                  <c:v>119</c:v>
                </c:pt>
                <c:pt idx="325">
                  <c:v>4</c:v>
                </c:pt>
                <c:pt idx="326">
                  <c:v>5</c:v>
                </c:pt>
                <c:pt idx="327">
                  <c:v>6</c:v>
                </c:pt>
                <c:pt idx="328">
                  <c:v>7</c:v>
                </c:pt>
                <c:pt idx="329">
                  <c:v>8</c:v>
                </c:pt>
                <c:pt idx="330">
                  <c:v>9</c:v>
                </c:pt>
                <c:pt idx="331">
                  <c:v>10</c:v>
                </c:pt>
                <c:pt idx="332">
                  <c:v>11</c:v>
                </c:pt>
                <c:pt idx="333">
                  <c:v>12</c:v>
                </c:pt>
                <c:pt idx="334">
                  <c:v>13</c:v>
                </c:pt>
                <c:pt idx="335">
                  <c:v>14</c:v>
                </c:pt>
                <c:pt idx="336">
                  <c:v>15</c:v>
                </c:pt>
                <c:pt idx="337">
                  <c:v>16</c:v>
                </c:pt>
                <c:pt idx="338">
                  <c:v>17</c:v>
                </c:pt>
                <c:pt idx="339">
                  <c:v>18</c:v>
                </c:pt>
                <c:pt idx="340">
                  <c:v>19</c:v>
                </c:pt>
                <c:pt idx="341">
                  <c:v>20</c:v>
                </c:pt>
                <c:pt idx="342">
                  <c:v>22</c:v>
                </c:pt>
                <c:pt idx="343">
                  <c:v>23</c:v>
                </c:pt>
                <c:pt idx="344">
                  <c:v>24</c:v>
                </c:pt>
                <c:pt idx="345">
                  <c:v>25</c:v>
                </c:pt>
                <c:pt idx="346">
                  <c:v>26</c:v>
                </c:pt>
                <c:pt idx="347">
                  <c:v>29</c:v>
                </c:pt>
                <c:pt idx="348">
                  <c:v>30</c:v>
                </c:pt>
                <c:pt idx="349">
                  <c:v>31</c:v>
                </c:pt>
                <c:pt idx="350">
                  <c:v>35</c:v>
                </c:pt>
                <c:pt idx="351">
                  <c:v>36</c:v>
                </c:pt>
                <c:pt idx="352">
                  <c:v>37</c:v>
                </c:pt>
                <c:pt idx="353">
                  <c:v>45</c:v>
                </c:pt>
                <c:pt idx="354">
                  <c:v>76</c:v>
                </c:pt>
                <c:pt idx="355">
                  <c:v>77</c:v>
                </c:pt>
                <c:pt idx="356">
                  <c:v>6</c:v>
                </c:pt>
                <c:pt idx="357">
                  <c:v>8</c:v>
                </c:pt>
                <c:pt idx="358">
                  <c:v>9</c:v>
                </c:pt>
                <c:pt idx="359">
                  <c:v>11</c:v>
                </c:pt>
                <c:pt idx="360">
                  <c:v>16</c:v>
                </c:pt>
                <c:pt idx="361">
                  <c:v>17</c:v>
                </c:pt>
                <c:pt idx="362">
                  <c:v>19</c:v>
                </c:pt>
                <c:pt idx="363">
                  <c:v>20</c:v>
                </c:pt>
                <c:pt idx="364">
                  <c:v>21</c:v>
                </c:pt>
                <c:pt idx="365">
                  <c:v>23</c:v>
                </c:pt>
                <c:pt idx="366">
                  <c:v>24</c:v>
                </c:pt>
                <c:pt idx="367">
                  <c:v>12</c:v>
                </c:pt>
                <c:pt idx="368">
                  <c:v>14</c:v>
                </c:pt>
                <c:pt idx="369">
                  <c:v>18</c:v>
                </c:pt>
                <c:pt idx="370">
                  <c:v>29</c:v>
                </c:pt>
                <c:pt idx="371">
                  <c:v>9</c:v>
                </c:pt>
              </c:numCache>
            </c:numRef>
          </c:xVal>
          <c:yVal>
            <c:numRef>
              <c:f>工作表1!$B$2:$B$373</c:f>
              <c:numCache>
                <c:formatCode>General</c:formatCode>
                <c:ptCount val="3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2</c:v>
                </c:pt>
                <c:pt idx="213">
                  <c:v>2</c:v>
                </c:pt>
                <c:pt idx="214">
                  <c:v>2</c:v>
                </c:pt>
                <c:pt idx="215">
                  <c:v>2</c:v>
                </c:pt>
                <c:pt idx="216">
                  <c:v>2</c:v>
                </c:pt>
                <c:pt idx="217">
                  <c:v>2</c:v>
                </c:pt>
                <c:pt idx="218">
                  <c:v>2</c:v>
                </c:pt>
                <c:pt idx="219">
                  <c:v>2</c:v>
                </c:pt>
                <c:pt idx="220">
                  <c:v>2</c:v>
                </c:pt>
                <c:pt idx="221">
                  <c:v>2</c:v>
                </c:pt>
                <c:pt idx="222">
                  <c:v>2</c:v>
                </c:pt>
                <c:pt idx="223">
                  <c:v>2</c:v>
                </c:pt>
                <c:pt idx="224">
                  <c:v>2</c:v>
                </c:pt>
                <c:pt idx="225">
                  <c:v>2</c:v>
                </c:pt>
                <c:pt idx="226">
                  <c:v>2</c:v>
                </c:pt>
                <c:pt idx="227">
                  <c:v>2</c:v>
                </c:pt>
                <c:pt idx="228">
                  <c:v>2</c:v>
                </c:pt>
                <c:pt idx="229">
                  <c:v>2</c:v>
                </c:pt>
                <c:pt idx="230">
                  <c:v>2</c:v>
                </c:pt>
                <c:pt idx="231">
                  <c:v>2</c:v>
                </c:pt>
                <c:pt idx="232">
                  <c:v>2</c:v>
                </c:pt>
                <c:pt idx="233">
                  <c:v>2</c:v>
                </c:pt>
                <c:pt idx="234">
                  <c:v>2</c:v>
                </c:pt>
                <c:pt idx="235">
                  <c:v>2</c:v>
                </c:pt>
                <c:pt idx="236">
                  <c:v>2</c:v>
                </c:pt>
                <c:pt idx="237">
                  <c:v>2</c:v>
                </c:pt>
                <c:pt idx="238">
                  <c:v>2</c:v>
                </c:pt>
                <c:pt idx="239">
                  <c:v>2</c:v>
                </c:pt>
                <c:pt idx="240">
                  <c:v>2</c:v>
                </c:pt>
                <c:pt idx="241">
                  <c:v>2</c:v>
                </c:pt>
                <c:pt idx="242">
                  <c:v>2</c:v>
                </c:pt>
                <c:pt idx="243">
                  <c:v>2</c:v>
                </c:pt>
                <c:pt idx="244">
                  <c:v>2</c:v>
                </c:pt>
                <c:pt idx="245">
                  <c:v>2</c:v>
                </c:pt>
                <c:pt idx="246">
                  <c:v>2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2</c:v>
                </c:pt>
                <c:pt idx="251">
                  <c:v>2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  <c:pt idx="256">
                  <c:v>2</c:v>
                </c:pt>
                <c:pt idx="257">
                  <c:v>2</c:v>
                </c:pt>
                <c:pt idx="258">
                  <c:v>2</c:v>
                </c:pt>
                <c:pt idx="259">
                  <c:v>2</c:v>
                </c:pt>
                <c:pt idx="260">
                  <c:v>2</c:v>
                </c:pt>
                <c:pt idx="261">
                  <c:v>2</c:v>
                </c:pt>
                <c:pt idx="262">
                  <c:v>2</c:v>
                </c:pt>
                <c:pt idx="263">
                  <c:v>2</c:v>
                </c:pt>
                <c:pt idx="264">
                  <c:v>2</c:v>
                </c:pt>
                <c:pt idx="265">
                  <c:v>2</c:v>
                </c:pt>
                <c:pt idx="266">
                  <c:v>2</c:v>
                </c:pt>
                <c:pt idx="267">
                  <c:v>2</c:v>
                </c:pt>
                <c:pt idx="268">
                  <c:v>2</c:v>
                </c:pt>
                <c:pt idx="269">
                  <c:v>2</c:v>
                </c:pt>
                <c:pt idx="270">
                  <c:v>2</c:v>
                </c:pt>
                <c:pt idx="271">
                  <c:v>2</c:v>
                </c:pt>
                <c:pt idx="272">
                  <c:v>2</c:v>
                </c:pt>
                <c:pt idx="273">
                  <c:v>2</c:v>
                </c:pt>
                <c:pt idx="274">
                  <c:v>2</c:v>
                </c:pt>
                <c:pt idx="275">
                  <c:v>2</c:v>
                </c:pt>
                <c:pt idx="276">
                  <c:v>2</c:v>
                </c:pt>
                <c:pt idx="277">
                  <c:v>2</c:v>
                </c:pt>
                <c:pt idx="278">
                  <c:v>2</c:v>
                </c:pt>
                <c:pt idx="279">
                  <c:v>3</c:v>
                </c:pt>
                <c:pt idx="280">
                  <c:v>3</c:v>
                </c:pt>
                <c:pt idx="281">
                  <c:v>3</c:v>
                </c:pt>
                <c:pt idx="282">
                  <c:v>3</c:v>
                </c:pt>
                <c:pt idx="283">
                  <c:v>3</c:v>
                </c:pt>
                <c:pt idx="284">
                  <c:v>3</c:v>
                </c:pt>
                <c:pt idx="285">
                  <c:v>3</c:v>
                </c:pt>
                <c:pt idx="286">
                  <c:v>3</c:v>
                </c:pt>
                <c:pt idx="287">
                  <c:v>3</c:v>
                </c:pt>
                <c:pt idx="288">
                  <c:v>3</c:v>
                </c:pt>
                <c:pt idx="289">
                  <c:v>3</c:v>
                </c:pt>
                <c:pt idx="290">
                  <c:v>3</c:v>
                </c:pt>
                <c:pt idx="291">
                  <c:v>3</c:v>
                </c:pt>
                <c:pt idx="292">
                  <c:v>3</c:v>
                </c:pt>
                <c:pt idx="293">
                  <c:v>3</c:v>
                </c:pt>
                <c:pt idx="294">
                  <c:v>3</c:v>
                </c:pt>
                <c:pt idx="295">
                  <c:v>3</c:v>
                </c:pt>
                <c:pt idx="296">
                  <c:v>3</c:v>
                </c:pt>
                <c:pt idx="297">
                  <c:v>3</c:v>
                </c:pt>
                <c:pt idx="298">
                  <c:v>3</c:v>
                </c:pt>
                <c:pt idx="299">
                  <c:v>3</c:v>
                </c:pt>
                <c:pt idx="300">
                  <c:v>3</c:v>
                </c:pt>
                <c:pt idx="301">
                  <c:v>3</c:v>
                </c:pt>
                <c:pt idx="302">
                  <c:v>3</c:v>
                </c:pt>
                <c:pt idx="303">
                  <c:v>3</c:v>
                </c:pt>
                <c:pt idx="304">
                  <c:v>3</c:v>
                </c:pt>
                <c:pt idx="305">
                  <c:v>3</c:v>
                </c:pt>
                <c:pt idx="306">
                  <c:v>3</c:v>
                </c:pt>
                <c:pt idx="307">
                  <c:v>3</c:v>
                </c:pt>
                <c:pt idx="308">
                  <c:v>3</c:v>
                </c:pt>
                <c:pt idx="309">
                  <c:v>3</c:v>
                </c:pt>
                <c:pt idx="310">
                  <c:v>3</c:v>
                </c:pt>
                <c:pt idx="311">
                  <c:v>3</c:v>
                </c:pt>
                <c:pt idx="312">
                  <c:v>3</c:v>
                </c:pt>
                <c:pt idx="313">
                  <c:v>3</c:v>
                </c:pt>
                <c:pt idx="314">
                  <c:v>3</c:v>
                </c:pt>
                <c:pt idx="315">
                  <c:v>3</c:v>
                </c:pt>
                <c:pt idx="316">
                  <c:v>3</c:v>
                </c:pt>
                <c:pt idx="317">
                  <c:v>3</c:v>
                </c:pt>
                <c:pt idx="318">
                  <c:v>3</c:v>
                </c:pt>
                <c:pt idx="319">
                  <c:v>3</c:v>
                </c:pt>
                <c:pt idx="320">
                  <c:v>3</c:v>
                </c:pt>
                <c:pt idx="321">
                  <c:v>3</c:v>
                </c:pt>
                <c:pt idx="322">
                  <c:v>3</c:v>
                </c:pt>
                <c:pt idx="323">
                  <c:v>3</c:v>
                </c:pt>
                <c:pt idx="324">
                  <c:v>3</c:v>
                </c:pt>
                <c:pt idx="325">
                  <c:v>4</c:v>
                </c:pt>
                <c:pt idx="326">
                  <c:v>4</c:v>
                </c:pt>
                <c:pt idx="327">
                  <c:v>4</c:v>
                </c:pt>
                <c:pt idx="328">
                  <c:v>4</c:v>
                </c:pt>
                <c:pt idx="329">
                  <c:v>4</c:v>
                </c:pt>
                <c:pt idx="330">
                  <c:v>4</c:v>
                </c:pt>
                <c:pt idx="331">
                  <c:v>4</c:v>
                </c:pt>
                <c:pt idx="332">
                  <c:v>4</c:v>
                </c:pt>
                <c:pt idx="333">
                  <c:v>4</c:v>
                </c:pt>
                <c:pt idx="334">
                  <c:v>4</c:v>
                </c:pt>
                <c:pt idx="335">
                  <c:v>4</c:v>
                </c:pt>
                <c:pt idx="336">
                  <c:v>4</c:v>
                </c:pt>
                <c:pt idx="337">
                  <c:v>4</c:v>
                </c:pt>
                <c:pt idx="338">
                  <c:v>4</c:v>
                </c:pt>
                <c:pt idx="339">
                  <c:v>4</c:v>
                </c:pt>
                <c:pt idx="340">
                  <c:v>4</c:v>
                </c:pt>
                <c:pt idx="341">
                  <c:v>4</c:v>
                </c:pt>
                <c:pt idx="342">
                  <c:v>4</c:v>
                </c:pt>
                <c:pt idx="343">
                  <c:v>4</c:v>
                </c:pt>
                <c:pt idx="344">
                  <c:v>4</c:v>
                </c:pt>
                <c:pt idx="345">
                  <c:v>4</c:v>
                </c:pt>
                <c:pt idx="346">
                  <c:v>4</c:v>
                </c:pt>
                <c:pt idx="347">
                  <c:v>4</c:v>
                </c:pt>
                <c:pt idx="348">
                  <c:v>4</c:v>
                </c:pt>
                <c:pt idx="349">
                  <c:v>4</c:v>
                </c:pt>
                <c:pt idx="350">
                  <c:v>4</c:v>
                </c:pt>
                <c:pt idx="351">
                  <c:v>4</c:v>
                </c:pt>
                <c:pt idx="352">
                  <c:v>4</c:v>
                </c:pt>
                <c:pt idx="353">
                  <c:v>4</c:v>
                </c:pt>
                <c:pt idx="354">
                  <c:v>4</c:v>
                </c:pt>
                <c:pt idx="355">
                  <c:v>4</c:v>
                </c:pt>
                <c:pt idx="356">
                  <c:v>5</c:v>
                </c:pt>
                <c:pt idx="357">
                  <c:v>5</c:v>
                </c:pt>
                <c:pt idx="358">
                  <c:v>5</c:v>
                </c:pt>
                <c:pt idx="359">
                  <c:v>5</c:v>
                </c:pt>
                <c:pt idx="360">
                  <c:v>5</c:v>
                </c:pt>
                <c:pt idx="361">
                  <c:v>5</c:v>
                </c:pt>
                <c:pt idx="362">
                  <c:v>5</c:v>
                </c:pt>
                <c:pt idx="363">
                  <c:v>5</c:v>
                </c:pt>
                <c:pt idx="364">
                  <c:v>5</c:v>
                </c:pt>
                <c:pt idx="365">
                  <c:v>5</c:v>
                </c:pt>
                <c:pt idx="366">
                  <c:v>5</c:v>
                </c:pt>
                <c:pt idx="367">
                  <c:v>6</c:v>
                </c:pt>
                <c:pt idx="368">
                  <c:v>6</c:v>
                </c:pt>
                <c:pt idx="369">
                  <c:v>6</c:v>
                </c:pt>
                <c:pt idx="370">
                  <c:v>6</c:v>
                </c:pt>
                <c:pt idx="371">
                  <c:v>7</c:v>
                </c:pt>
              </c:numCache>
            </c:numRef>
          </c:yVal>
          <c:bubbleSize>
            <c:numRef>
              <c:f>工作表1!$C$2:$C$373</c:f>
              <c:numCache>
                <c:formatCode>General</c:formatCode>
                <c:ptCount val="372"/>
                <c:pt idx="0">
                  <c:v>990.95055376138725</c:v>
                </c:pt>
                <c:pt idx="1">
                  <c:v>726.75649291905199</c:v>
                </c:pt>
                <c:pt idx="2">
                  <c:v>567.54294991656798</c:v>
                </c:pt>
                <c:pt idx="3">
                  <c:v>456.47891517571765</c:v>
                </c:pt>
                <c:pt idx="4">
                  <c:v>376.4066949457727</c:v>
                </c:pt>
                <c:pt idx="5">
                  <c:v>314.25149164323784</c:v>
                </c:pt>
                <c:pt idx="6">
                  <c:v>267.07864010437078</c:v>
                </c:pt>
                <c:pt idx="7">
                  <c:v>228.67662757702195</c:v>
                </c:pt>
                <c:pt idx="8">
                  <c:v>198.67058161690673</c:v>
                </c:pt>
                <c:pt idx="9">
                  <c:v>173.2887763243771</c:v>
                </c:pt>
                <c:pt idx="10">
                  <c:v>152.74161188098023</c:v>
                </c:pt>
                <c:pt idx="11">
                  <c:v>135.93012911051031</c:v>
                </c:pt>
                <c:pt idx="12">
                  <c:v>121.42487389328431</c:v>
                </c:pt>
                <c:pt idx="13">
                  <c:v>107.16809226630845</c:v>
                </c:pt>
                <c:pt idx="14">
                  <c:v>97.529482721892876</c:v>
                </c:pt>
                <c:pt idx="15">
                  <c:v>87.407093533648634</c:v>
                </c:pt>
                <c:pt idx="16">
                  <c:v>79.693161563587125</c:v>
                </c:pt>
                <c:pt idx="17">
                  <c:v>72.539644333288535</c:v>
                </c:pt>
                <c:pt idx="18">
                  <c:v>65.924198895398035</c:v>
                </c:pt>
                <c:pt idx="19">
                  <c:v>61.196405123176966</c:v>
                </c:pt>
                <c:pt idx="20">
                  <c:v>55.560777532356404</c:v>
                </c:pt>
                <c:pt idx="21">
                  <c:v>50.960769224963627</c:v>
                </c:pt>
                <c:pt idx="22">
                  <c:v>46.508063816933941</c:v>
                </c:pt>
                <c:pt idx="23">
                  <c:v>43.301270189221931</c:v>
                </c:pt>
                <c:pt idx="24">
                  <c:v>40.509258201058188</c:v>
                </c:pt>
                <c:pt idx="25">
                  <c:v>36.674241641784498</c:v>
                </c:pt>
                <c:pt idx="26">
                  <c:v>34.409301068170507</c:v>
                </c:pt>
                <c:pt idx="27">
                  <c:v>31.76476034853718</c:v>
                </c:pt>
                <c:pt idx="28">
                  <c:v>29.983328701129899</c:v>
                </c:pt>
                <c:pt idx="29">
                  <c:v>28.548204847240395</c:v>
                </c:pt>
                <c:pt idx="30">
                  <c:v>26.49528259898354</c:v>
                </c:pt>
                <c:pt idx="31">
                  <c:v>24.859605789312106</c:v>
                </c:pt>
                <c:pt idx="32">
                  <c:v>23.108440016582687</c:v>
                </c:pt>
                <c:pt idx="33">
                  <c:v>21.931712199461309</c:v>
                </c:pt>
                <c:pt idx="34">
                  <c:v>19.493588689617926</c:v>
                </c:pt>
                <c:pt idx="35">
                  <c:v>20.297783130184438</c:v>
                </c:pt>
                <c:pt idx="36">
                  <c:v>18.303005217723125</c:v>
                </c:pt>
                <c:pt idx="37">
                  <c:v>16.941074346097416</c:v>
                </c:pt>
                <c:pt idx="38">
                  <c:v>15.588457268119896</c:v>
                </c:pt>
                <c:pt idx="39">
                  <c:v>15.297058540778355</c:v>
                </c:pt>
                <c:pt idx="40">
                  <c:v>14.696938456699069</c:v>
                </c:pt>
                <c:pt idx="41">
                  <c:v>14.730919862656235</c:v>
                </c:pt>
                <c:pt idx="42">
                  <c:v>14.071247279470288</c:v>
                </c:pt>
                <c:pt idx="43">
                  <c:v>11.789826122551595</c:v>
                </c:pt>
                <c:pt idx="44">
                  <c:v>10.908712114635714</c:v>
                </c:pt>
                <c:pt idx="45">
                  <c:v>10.723805294763608</c:v>
                </c:pt>
                <c:pt idx="46">
                  <c:v>10.677078252031311</c:v>
                </c:pt>
                <c:pt idx="47">
                  <c:v>9.4339811320566032</c:v>
                </c:pt>
                <c:pt idx="48">
                  <c:v>10.099504938362077</c:v>
                </c:pt>
                <c:pt idx="49">
                  <c:v>8.8881944173155887</c:v>
                </c:pt>
                <c:pt idx="50">
                  <c:v>9.2195444572928871</c:v>
                </c:pt>
                <c:pt idx="51">
                  <c:v>8.6023252670426267</c:v>
                </c:pt>
                <c:pt idx="52">
                  <c:v>8.2462112512353212</c:v>
                </c:pt>
                <c:pt idx="53">
                  <c:v>7.810249675906654</c:v>
                </c:pt>
                <c:pt idx="54">
                  <c:v>7.5498344352707498</c:v>
                </c:pt>
                <c:pt idx="55">
                  <c:v>7.1414284285428504</c:v>
                </c:pt>
                <c:pt idx="56">
                  <c:v>6.5574385243020004</c:v>
                </c:pt>
                <c:pt idx="57">
                  <c:v>6.164414002968976</c:v>
                </c:pt>
                <c:pt idx="58">
                  <c:v>6.6332495807107996</c:v>
                </c:pt>
                <c:pt idx="59">
                  <c:v>6.2449979983983983</c:v>
                </c:pt>
                <c:pt idx="60">
                  <c:v>6.4807406984078604</c:v>
                </c:pt>
                <c:pt idx="61">
                  <c:v>5.6568542494923806</c:v>
                </c:pt>
                <c:pt idx="62">
                  <c:v>4.7958315233127191</c:v>
                </c:pt>
                <c:pt idx="63">
                  <c:v>3.3166247903553998</c:v>
                </c:pt>
                <c:pt idx="64">
                  <c:v>4.4721359549995796</c:v>
                </c:pt>
                <c:pt idx="65">
                  <c:v>4</c:v>
                </c:pt>
                <c:pt idx="66">
                  <c:v>2.6457513110645907</c:v>
                </c:pt>
                <c:pt idx="67">
                  <c:v>4.5825756949558398</c:v>
                </c:pt>
                <c:pt idx="68">
                  <c:v>4.5825756949558398</c:v>
                </c:pt>
                <c:pt idx="69">
                  <c:v>3.3166247903553998</c:v>
                </c:pt>
                <c:pt idx="70">
                  <c:v>4.2426406871192848</c:v>
                </c:pt>
                <c:pt idx="71">
                  <c:v>3</c:v>
                </c:pt>
                <c:pt idx="72">
                  <c:v>4.1231056256176606</c:v>
                </c:pt>
                <c:pt idx="73">
                  <c:v>2.8284271247461903</c:v>
                </c:pt>
                <c:pt idx="74">
                  <c:v>3</c:v>
                </c:pt>
                <c:pt idx="75">
                  <c:v>2.8284271247461903</c:v>
                </c:pt>
                <c:pt idx="76">
                  <c:v>4.1231056256176606</c:v>
                </c:pt>
                <c:pt idx="77">
                  <c:v>2.6457513110645907</c:v>
                </c:pt>
                <c:pt idx="78">
                  <c:v>2.6457513110645907</c:v>
                </c:pt>
                <c:pt idx="79">
                  <c:v>3.1622776601683795</c:v>
                </c:pt>
                <c:pt idx="80">
                  <c:v>2.6457513110645907</c:v>
                </c:pt>
                <c:pt idx="81">
                  <c:v>2.2360679774997898</c:v>
                </c:pt>
                <c:pt idx="82">
                  <c:v>2.6457513110645907</c:v>
                </c:pt>
                <c:pt idx="83">
                  <c:v>2.4494897427831779</c:v>
                </c:pt>
                <c:pt idx="84">
                  <c:v>1.4142135623730951</c:v>
                </c:pt>
                <c:pt idx="85">
                  <c:v>1.4142135623730951</c:v>
                </c:pt>
                <c:pt idx="86">
                  <c:v>2.2360679774997898</c:v>
                </c:pt>
                <c:pt idx="87">
                  <c:v>1.4142135623730951</c:v>
                </c:pt>
                <c:pt idx="88">
                  <c:v>1.4142135623730951</c:v>
                </c:pt>
                <c:pt idx="89">
                  <c:v>2.2360679774997898</c:v>
                </c:pt>
                <c:pt idx="90">
                  <c:v>2.4494897427831779</c:v>
                </c:pt>
                <c:pt idx="91">
                  <c:v>2.4494897427831779</c:v>
                </c:pt>
                <c:pt idx="92">
                  <c:v>1</c:v>
                </c:pt>
                <c:pt idx="93">
                  <c:v>2.2360679774997898</c:v>
                </c:pt>
                <c:pt idx="94">
                  <c:v>2</c:v>
                </c:pt>
                <c:pt idx="95">
                  <c:v>1</c:v>
                </c:pt>
                <c:pt idx="96">
                  <c:v>1.7320508075688772</c:v>
                </c:pt>
                <c:pt idx="97">
                  <c:v>1.7320508075688772</c:v>
                </c:pt>
                <c:pt idx="98">
                  <c:v>1.7320508075688772</c:v>
                </c:pt>
                <c:pt idx="99">
                  <c:v>1</c:v>
                </c:pt>
                <c:pt idx="100">
                  <c:v>1.7320508075688772</c:v>
                </c:pt>
                <c:pt idx="101">
                  <c:v>2</c:v>
                </c:pt>
                <c:pt idx="102">
                  <c:v>1</c:v>
                </c:pt>
                <c:pt idx="103">
                  <c:v>1</c:v>
                </c:pt>
                <c:pt idx="104">
                  <c:v>1.4142135623730951</c:v>
                </c:pt>
                <c:pt idx="105">
                  <c:v>1.4142135623730951</c:v>
                </c:pt>
                <c:pt idx="106">
                  <c:v>1.7320508075688772</c:v>
                </c:pt>
                <c:pt idx="107">
                  <c:v>1.4142135623730951</c:v>
                </c:pt>
                <c:pt idx="108">
                  <c:v>2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1.4142135623730951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1.4142135623730951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136.61991070118586</c:v>
                </c:pt>
                <c:pt idx="127">
                  <c:v>124.79983974348686</c:v>
                </c:pt>
                <c:pt idx="128">
                  <c:v>108.67842472174502</c:v>
                </c:pt>
                <c:pt idx="129">
                  <c:v>93.872253621610682</c:v>
                </c:pt>
                <c:pt idx="130">
                  <c:v>81.981705276238301</c:v>
                </c:pt>
                <c:pt idx="131">
                  <c:v>71.575135347409571</c:v>
                </c:pt>
                <c:pt idx="132">
                  <c:v>62.601916903558156</c:v>
                </c:pt>
                <c:pt idx="133">
                  <c:v>56.577380639262543</c:v>
                </c:pt>
                <c:pt idx="134">
                  <c:v>48.774993593028796</c:v>
                </c:pt>
                <c:pt idx="135">
                  <c:v>44.83302354291979</c:v>
                </c:pt>
                <c:pt idx="136">
                  <c:v>39.673668849754748</c:v>
                </c:pt>
                <c:pt idx="137">
                  <c:v>36.592348927063973</c:v>
                </c:pt>
                <c:pt idx="138">
                  <c:v>32.015621187164243</c:v>
                </c:pt>
                <c:pt idx="139">
                  <c:v>28.844410203711913</c:v>
                </c:pt>
                <c:pt idx="140">
                  <c:v>26.438608132804571</c:v>
                </c:pt>
                <c:pt idx="141">
                  <c:v>24.083189157584592</c:v>
                </c:pt>
                <c:pt idx="142">
                  <c:v>22.181073012818835</c:v>
                </c:pt>
                <c:pt idx="143">
                  <c:v>20.615528128088304</c:v>
                </c:pt>
                <c:pt idx="144">
                  <c:v>18.973665961010276</c:v>
                </c:pt>
                <c:pt idx="145">
                  <c:v>18.165902124584949</c:v>
                </c:pt>
                <c:pt idx="146">
                  <c:v>16.248076809271922</c:v>
                </c:pt>
                <c:pt idx="147">
                  <c:v>14.832396974191326</c:v>
                </c:pt>
                <c:pt idx="148">
                  <c:v>14.177446878757825</c:v>
                </c:pt>
                <c:pt idx="149">
                  <c:v>12.68857754044952</c:v>
                </c:pt>
                <c:pt idx="150">
                  <c:v>11.874342087037917</c:v>
                </c:pt>
                <c:pt idx="151">
                  <c:v>11.090536506409418</c:v>
                </c:pt>
                <c:pt idx="152">
                  <c:v>11.313708498984761</c:v>
                </c:pt>
                <c:pt idx="153">
                  <c:v>10.392304845413264</c:v>
                </c:pt>
                <c:pt idx="154">
                  <c:v>9.5393920141694561</c:v>
                </c:pt>
                <c:pt idx="155">
                  <c:v>9.4868329805051381</c:v>
                </c:pt>
                <c:pt idx="156">
                  <c:v>7.4833147735478827</c:v>
                </c:pt>
                <c:pt idx="157">
                  <c:v>8.4852813742385695</c:v>
                </c:pt>
                <c:pt idx="158">
                  <c:v>7.2111025509279782</c:v>
                </c:pt>
                <c:pt idx="159">
                  <c:v>6.6332495807107996</c:v>
                </c:pt>
                <c:pt idx="160">
                  <c:v>6.5574385243020004</c:v>
                </c:pt>
                <c:pt idx="161">
                  <c:v>5.6568542494923806</c:v>
                </c:pt>
                <c:pt idx="162">
                  <c:v>5.4772255750516612</c:v>
                </c:pt>
                <c:pt idx="163">
                  <c:v>5.5677643628300215</c:v>
                </c:pt>
                <c:pt idx="164">
                  <c:v>5.3851648071345037</c:v>
                </c:pt>
                <c:pt idx="165">
                  <c:v>5.196152422706632</c:v>
                </c:pt>
                <c:pt idx="166">
                  <c:v>5.0990195135927845</c:v>
                </c:pt>
                <c:pt idx="167">
                  <c:v>4.8989794855663558</c:v>
                </c:pt>
                <c:pt idx="168">
                  <c:v>3.872983346207417</c:v>
                </c:pt>
                <c:pt idx="169">
                  <c:v>4</c:v>
                </c:pt>
                <c:pt idx="170">
                  <c:v>3.3166247903553998</c:v>
                </c:pt>
                <c:pt idx="171">
                  <c:v>3.6055512754639891</c:v>
                </c:pt>
                <c:pt idx="172">
                  <c:v>3.4641016151377544</c:v>
                </c:pt>
                <c:pt idx="173">
                  <c:v>2.8284271247461903</c:v>
                </c:pt>
                <c:pt idx="174">
                  <c:v>3.1622776601683795</c:v>
                </c:pt>
                <c:pt idx="175">
                  <c:v>3</c:v>
                </c:pt>
                <c:pt idx="176">
                  <c:v>3.3166247903553998</c:v>
                </c:pt>
                <c:pt idx="177">
                  <c:v>3.4641016151377544</c:v>
                </c:pt>
                <c:pt idx="178">
                  <c:v>3.3166247903553998</c:v>
                </c:pt>
                <c:pt idx="179">
                  <c:v>2.4494897427831779</c:v>
                </c:pt>
                <c:pt idx="180">
                  <c:v>2</c:v>
                </c:pt>
                <c:pt idx="181">
                  <c:v>3.3166247903553998</c:v>
                </c:pt>
                <c:pt idx="182">
                  <c:v>3.1622776601683795</c:v>
                </c:pt>
                <c:pt idx="183">
                  <c:v>1.7320508075688772</c:v>
                </c:pt>
                <c:pt idx="184">
                  <c:v>2.6457513110645907</c:v>
                </c:pt>
                <c:pt idx="185">
                  <c:v>2.6457513110645907</c:v>
                </c:pt>
                <c:pt idx="186">
                  <c:v>2</c:v>
                </c:pt>
                <c:pt idx="187">
                  <c:v>1.7320508075688772</c:v>
                </c:pt>
                <c:pt idx="188">
                  <c:v>2.6457513110645907</c:v>
                </c:pt>
                <c:pt idx="189">
                  <c:v>2.2360679774997898</c:v>
                </c:pt>
                <c:pt idx="190">
                  <c:v>1</c:v>
                </c:pt>
                <c:pt idx="191">
                  <c:v>2</c:v>
                </c:pt>
                <c:pt idx="192">
                  <c:v>2.6457513110645907</c:v>
                </c:pt>
                <c:pt idx="193">
                  <c:v>1.4142135623730951</c:v>
                </c:pt>
                <c:pt idx="194">
                  <c:v>1</c:v>
                </c:pt>
                <c:pt idx="195">
                  <c:v>1.4142135623730951</c:v>
                </c:pt>
                <c:pt idx="196">
                  <c:v>1</c:v>
                </c:pt>
                <c:pt idx="197">
                  <c:v>1</c:v>
                </c:pt>
                <c:pt idx="198">
                  <c:v>2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1.7320508075688772</c:v>
                </c:pt>
                <c:pt idx="203">
                  <c:v>1.4142135623730951</c:v>
                </c:pt>
                <c:pt idx="204">
                  <c:v>1.4142135623730951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23.259406699226016</c:v>
                </c:pt>
                <c:pt idx="213">
                  <c:v>25.45584412271571</c:v>
                </c:pt>
                <c:pt idx="214">
                  <c:v>25.179356624028344</c:v>
                </c:pt>
                <c:pt idx="215">
                  <c:v>24.228082879171435</c:v>
                </c:pt>
                <c:pt idx="216">
                  <c:v>21.42428528562855</c:v>
                </c:pt>
                <c:pt idx="217">
                  <c:v>20.346989949375804</c:v>
                </c:pt>
                <c:pt idx="218">
                  <c:v>19.209372712298546</c:v>
                </c:pt>
                <c:pt idx="219">
                  <c:v>17.029386365926403</c:v>
                </c:pt>
                <c:pt idx="220">
                  <c:v>14.387494569938159</c:v>
                </c:pt>
                <c:pt idx="221">
                  <c:v>13.928388277184119</c:v>
                </c:pt>
                <c:pt idx="222">
                  <c:v>12.649110640673518</c:v>
                </c:pt>
                <c:pt idx="223">
                  <c:v>12.369316876852981</c:v>
                </c:pt>
                <c:pt idx="224">
                  <c:v>11.61895003862225</c:v>
                </c:pt>
                <c:pt idx="225">
                  <c:v>10</c:v>
                </c:pt>
                <c:pt idx="226">
                  <c:v>9.1104335791442992</c:v>
                </c:pt>
                <c:pt idx="227">
                  <c:v>8.3066238629180749</c:v>
                </c:pt>
                <c:pt idx="228">
                  <c:v>6.7823299831252681</c:v>
                </c:pt>
                <c:pt idx="229">
                  <c:v>7.5498344352707498</c:v>
                </c:pt>
                <c:pt idx="230">
                  <c:v>6.8556546004010439</c:v>
                </c:pt>
                <c:pt idx="231">
                  <c:v>6.8556546004010439</c:v>
                </c:pt>
                <c:pt idx="232">
                  <c:v>6.0827625302982193</c:v>
                </c:pt>
                <c:pt idx="233">
                  <c:v>5.0990195135927845</c:v>
                </c:pt>
                <c:pt idx="234">
                  <c:v>6.0827625302982193</c:v>
                </c:pt>
                <c:pt idx="235">
                  <c:v>6.164414002968976</c:v>
                </c:pt>
                <c:pt idx="236">
                  <c:v>4.4721359549995796</c:v>
                </c:pt>
                <c:pt idx="237">
                  <c:v>4.7958315233127191</c:v>
                </c:pt>
                <c:pt idx="238">
                  <c:v>3.7416573867739413</c:v>
                </c:pt>
                <c:pt idx="239">
                  <c:v>3.4641016151377544</c:v>
                </c:pt>
                <c:pt idx="240">
                  <c:v>3.7416573867739413</c:v>
                </c:pt>
                <c:pt idx="241">
                  <c:v>2.8284271247461903</c:v>
                </c:pt>
                <c:pt idx="242">
                  <c:v>2.4494897427831779</c:v>
                </c:pt>
                <c:pt idx="243">
                  <c:v>3.7416573867739413</c:v>
                </c:pt>
                <c:pt idx="244">
                  <c:v>2.4494897427831779</c:v>
                </c:pt>
                <c:pt idx="245">
                  <c:v>1.7320508075688772</c:v>
                </c:pt>
                <c:pt idx="246">
                  <c:v>2.8284271247461903</c:v>
                </c:pt>
                <c:pt idx="247">
                  <c:v>2.4494897427831779</c:v>
                </c:pt>
                <c:pt idx="248">
                  <c:v>2.4494897427831779</c:v>
                </c:pt>
                <c:pt idx="249">
                  <c:v>2.4494897427831779</c:v>
                </c:pt>
                <c:pt idx="250">
                  <c:v>2.4494897427831779</c:v>
                </c:pt>
                <c:pt idx="251">
                  <c:v>3</c:v>
                </c:pt>
                <c:pt idx="252">
                  <c:v>2.4494897427831779</c:v>
                </c:pt>
                <c:pt idx="253">
                  <c:v>2</c:v>
                </c:pt>
                <c:pt idx="254">
                  <c:v>1.7320508075688772</c:v>
                </c:pt>
                <c:pt idx="255">
                  <c:v>2.4494897427831779</c:v>
                </c:pt>
                <c:pt idx="256">
                  <c:v>2.4494897427831779</c:v>
                </c:pt>
                <c:pt idx="257">
                  <c:v>1.4142135623730951</c:v>
                </c:pt>
                <c:pt idx="258">
                  <c:v>1.7320508075688772</c:v>
                </c:pt>
                <c:pt idx="259">
                  <c:v>1.4142135623730951</c:v>
                </c:pt>
                <c:pt idx="260">
                  <c:v>1</c:v>
                </c:pt>
                <c:pt idx="261">
                  <c:v>2</c:v>
                </c:pt>
                <c:pt idx="262">
                  <c:v>1.4142135623730951</c:v>
                </c:pt>
                <c:pt idx="263">
                  <c:v>1</c:v>
                </c:pt>
                <c:pt idx="264">
                  <c:v>1.4142135623730951</c:v>
                </c:pt>
                <c:pt idx="265">
                  <c:v>1</c:v>
                </c:pt>
                <c:pt idx="266">
                  <c:v>1</c:v>
                </c:pt>
                <c:pt idx="267">
                  <c:v>1.7320508075688772</c:v>
                </c:pt>
                <c:pt idx="268">
                  <c:v>1.7320508075688772</c:v>
                </c:pt>
                <c:pt idx="269">
                  <c:v>1</c:v>
                </c:pt>
                <c:pt idx="270">
                  <c:v>1</c:v>
                </c:pt>
                <c:pt idx="271">
                  <c:v>1.4142135623730951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5.0990195135927845</c:v>
                </c:pt>
                <c:pt idx="280">
                  <c:v>6.9282032302755088</c:v>
                </c:pt>
                <c:pt idx="281">
                  <c:v>6.7823299831252681</c:v>
                </c:pt>
                <c:pt idx="282">
                  <c:v>7.0710678118654755</c:v>
                </c:pt>
                <c:pt idx="283">
                  <c:v>7.2801098892805181</c:v>
                </c:pt>
                <c:pt idx="284">
                  <c:v>7.0710678118654755</c:v>
                </c:pt>
                <c:pt idx="285">
                  <c:v>5.6568542494923806</c:v>
                </c:pt>
                <c:pt idx="286">
                  <c:v>6.0827625302982193</c:v>
                </c:pt>
                <c:pt idx="287">
                  <c:v>5.2915026221291814</c:v>
                </c:pt>
                <c:pt idx="288">
                  <c:v>4.7958315233127191</c:v>
                </c:pt>
                <c:pt idx="289">
                  <c:v>3.872983346207417</c:v>
                </c:pt>
                <c:pt idx="290">
                  <c:v>4.6904157598234297</c:v>
                </c:pt>
                <c:pt idx="291">
                  <c:v>3.4641016151377544</c:v>
                </c:pt>
                <c:pt idx="292">
                  <c:v>4.1231056256176606</c:v>
                </c:pt>
                <c:pt idx="293">
                  <c:v>3.3166247903553998</c:v>
                </c:pt>
                <c:pt idx="294">
                  <c:v>3.7416573867739413</c:v>
                </c:pt>
                <c:pt idx="295">
                  <c:v>1.7320508075688772</c:v>
                </c:pt>
                <c:pt idx="296">
                  <c:v>3.3166247903553998</c:v>
                </c:pt>
                <c:pt idx="297">
                  <c:v>3.1622776601683795</c:v>
                </c:pt>
                <c:pt idx="298">
                  <c:v>1.7320508075688772</c:v>
                </c:pt>
                <c:pt idx="299">
                  <c:v>2.8284271247461903</c:v>
                </c:pt>
                <c:pt idx="300">
                  <c:v>2.8284271247461903</c:v>
                </c:pt>
                <c:pt idx="301">
                  <c:v>2</c:v>
                </c:pt>
                <c:pt idx="302">
                  <c:v>2.4494897427831779</c:v>
                </c:pt>
                <c:pt idx="303">
                  <c:v>1.4142135623730951</c:v>
                </c:pt>
                <c:pt idx="304">
                  <c:v>1</c:v>
                </c:pt>
                <c:pt idx="305">
                  <c:v>1</c:v>
                </c:pt>
                <c:pt idx="306">
                  <c:v>1.7320508075688772</c:v>
                </c:pt>
                <c:pt idx="307">
                  <c:v>2</c:v>
                </c:pt>
                <c:pt idx="308">
                  <c:v>1.4142135623730951</c:v>
                </c:pt>
                <c:pt idx="309">
                  <c:v>1</c:v>
                </c:pt>
                <c:pt idx="310">
                  <c:v>1</c:v>
                </c:pt>
                <c:pt idx="311">
                  <c:v>1.4142135623730951</c:v>
                </c:pt>
                <c:pt idx="312">
                  <c:v>1.7320508075688772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1.4142135623730951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2</c:v>
                </c:pt>
                <c:pt idx="326">
                  <c:v>2.8284271247461903</c:v>
                </c:pt>
                <c:pt idx="327">
                  <c:v>2.8284271247461903</c:v>
                </c:pt>
                <c:pt idx="328">
                  <c:v>3.3166247903553998</c:v>
                </c:pt>
                <c:pt idx="329">
                  <c:v>2.6457513110645907</c:v>
                </c:pt>
                <c:pt idx="330">
                  <c:v>2.4494897427831779</c:v>
                </c:pt>
                <c:pt idx="331">
                  <c:v>2.4494897427831779</c:v>
                </c:pt>
                <c:pt idx="332">
                  <c:v>2.2360679774997898</c:v>
                </c:pt>
                <c:pt idx="333">
                  <c:v>2.2360679774997898</c:v>
                </c:pt>
                <c:pt idx="334">
                  <c:v>2.2360679774997898</c:v>
                </c:pt>
                <c:pt idx="335">
                  <c:v>1.4142135623730951</c:v>
                </c:pt>
                <c:pt idx="336">
                  <c:v>1.7320508075688772</c:v>
                </c:pt>
                <c:pt idx="337">
                  <c:v>2</c:v>
                </c:pt>
                <c:pt idx="338">
                  <c:v>1.4142135623730951</c:v>
                </c:pt>
                <c:pt idx="339">
                  <c:v>2</c:v>
                </c:pt>
                <c:pt idx="340">
                  <c:v>1</c:v>
                </c:pt>
                <c:pt idx="341">
                  <c:v>1</c:v>
                </c:pt>
                <c:pt idx="342">
                  <c:v>1.7320508075688772</c:v>
                </c:pt>
                <c:pt idx="343">
                  <c:v>1.4142135623730951</c:v>
                </c:pt>
                <c:pt idx="344">
                  <c:v>1.7320508075688772</c:v>
                </c:pt>
                <c:pt idx="345">
                  <c:v>1.4142135623730951</c:v>
                </c:pt>
                <c:pt idx="346">
                  <c:v>1</c:v>
                </c:pt>
                <c:pt idx="347">
                  <c:v>2.2360679774997898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1.4142135623730951</c:v>
                </c:pt>
                <c:pt idx="353">
                  <c:v>1.4142135623730951</c:v>
                </c:pt>
                <c:pt idx="354">
                  <c:v>1</c:v>
                </c:pt>
                <c:pt idx="355">
                  <c:v>1</c:v>
                </c:pt>
                <c:pt idx="356">
                  <c:v>2</c:v>
                </c:pt>
                <c:pt idx="357">
                  <c:v>1</c:v>
                </c:pt>
                <c:pt idx="358">
                  <c:v>1</c:v>
                </c:pt>
                <c:pt idx="359">
                  <c:v>1.4142135623730951</c:v>
                </c:pt>
                <c:pt idx="360">
                  <c:v>1</c:v>
                </c:pt>
                <c:pt idx="361">
                  <c:v>1</c:v>
                </c:pt>
                <c:pt idx="362">
                  <c:v>1.4142135623730951</c:v>
                </c:pt>
                <c:pt idx="363">
                  <c:v>1.4142135623730951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1.4142135623730951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EA6C-4BA6-959B-99DC6FC80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axId val="46881391"/>
        <c:axId val="166247167"/>
      </c:bubbleChart>
      <c:valAx>
        <c:axId val="46881391"/>
        <c:scaling>
          <c:orientation val="minMax"/>
          <c:max val="20"/>
          <c:min val="0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defRPr>
            </a:pPr>
            <a:endParaRPr lang="zh-CN"/>
          </a:p>
        </c:txPr>
        <c:crossAx val="166247167"/>
        <c:crosses val="autoZero"/>
        <c:crossBetween val="midCat"/>
      </c:valAx>
      <c:valAx>
        <c:axId val="166247167"/>
        <c:scaling>
          <c:orientation val="minMax"/>
          <c:max val="7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defRPr>
            </a:pPr>
            <a:endParaRPr lang="zh-CN"/>
          </a:p>
        </c:txPr>
        <c:crossAx val="468813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20180831</c:v>
                </c:pt>
              </c:strCache>
            </c:strRef>
          </c:tx>
          <c:spPr>
            <a:ln w="28575" cap="rnd">
              <a:solidFill>
                <a:srgbClr val="F3ABC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工作表1!$A$2:$A$25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工作表1!$B$2:$B$25</c:f>
              <c:numCache>
                <c:formatCode>General</c:formatCode>
                <c:ptCount val="24"/>
                <c:pt idx="0">
                  <c:v>24825</c:v>
                </c:pt>
                <c:pt idx="1">
                  <c:v>10753</c:v>
                </c:pt>
                <c:pt idx="2">
                  <c:v>6107</c:v>
                </c:pt>
                <c:pt idx="3">
                  <c:v>4437</c:v>
                </c:pt>
                <c:pt idx="4">
                  <c:v>4541</c:v>
                </c:pt>
                <c:pt idx="5">
                  <c:v>6842</c:v>
                </c:pt>
                <c:pt idx="6">
                  <c:v>18686</c:v>
                </c:pt>
                <c:pt idx="7">
                  <c:v>33540</c:v>
                </c:pt>
                <c:pt idx="8">
                  <c:v>38760</c:v>
                </c:pt>
                <c:pt idx="9">
                  <c:v>45255</c:v>
                </c:pt>
                <c:pt idx="10">
                  <c:v>54091</c:v>
                </c:pt>
                <c:pt idx="11">
                  <c:v>54647</c:v>
                </c:pt>
                <c:pt idx="12">
                  <c:v>50600</c:v>
                </c:pt>
                <c:pt idx="13">
                  <c:v>61176</c:v>
                </c:pt>
                <c:pt idx="14">
                  <c:v>67365</c:v>
                </c:pt>
                <c:pt idx="15">
                  <c:v>67495</c:v>
                </c:pt>
                <c:pt idx="16">
                  <c:v>67023</c:v>
                </c:pt>
                <c:pt idx="17">
                  <c:v>61485</c:v>
                </c:pt>
                <c:pt idx="18">
                  <c:v>59990</c:v>
                </c:pt>
                <c:pt idx="19">
                  <c:v>79962</c:v>
                </c:pt>
                <c:pt idx="20">
                  <c:v>104276</c:v>
                </c:pt>
                <c:pt idx="21">
                  <c:v>113379</c:v>
                </c:pt>
                <c:pt idx="22">
                  <c:v>98392</c:v>
                </c:pt>
                <c:pt idx="23">
                  <c:v>61930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98-46A4-978C-2350BFF8E21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20180901</c:v>
                </c:pt>
              </c:strCache>
            </c:strRef>
          </c:tx>
          <c:spPr>
            <a:ln w="28575" cap="rnd">
              <a:solidFill>
                <a:srgbClr val="F3ABC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工作表1!$A$2:$A$25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工作表1!$C$2:$C$25</c:f>
              <c:numCache>
                <c:formatCode>General</c:formatCode>
                <c:ptCount val="24"/>
                <c:pt idx="0">
                  <c:v>30646</c:v>
                </c:pt>
                <c:pt idx="1">
                  <c:v>13827</c:v>
                </c:pt>
                <c:pt idx="2">
                  <c:v>7257</c:v>
                </c:pt>
                <c:pt idx="3">
                  <c:v>5412</c:v>
                </c:pt>
                <c:pt idx="4">
                  <c:v>5302</c:v>
                </c:pt>
                <c:pt idx="5">
                  <c:v>7447</c:v>
                </c:pt>
                <c:pt idx="6">
                  <c:v>20752</c:v>
                </c:pt>
                <c:pt idx="7">
                  <c:v>40714</c:v>
                </c:pt>
                <c:pt idx="8">
                  <c:v>47866</c:v>
                </c:pt>
                <c:pt idx="9">
                  <c:v>53958</c:v>
                </c:pt>
                <c:pt idx="10">
                  <c:v>65448</c:v>
                </c:pt>
                <c:pt idx="11">
                  <c:v>63125</c:v>
                </c:pt>
                <c:pt idx="12">
                  <c:v>58963</c:v>
                </c:pt>
                <c:pt idx="13">
                  <c:v>69657</c:v>
                </c:pt>
                <c:pt idx="14">
                  <c:v>74937</c:v>
                </c:pt>
                <c:pt idx="15">
                  <c:v>76951</c:v>
                </c:pt>
                <c:pt idx="16">
                  <c:v>75145</c:v>
                </c:pt>
                <c:pt idx="17">
                  <c:v>65235</c:v>
                </c:pt>
                <c:pt idx="18">
                  <c:v>63897</c:v>
                </c:pt>
                <c:pt idx="19">
                  <c:v>89592</c:v>
                </c:pt>
                <c:pt idx="20">
                  <c:v>115939</c:v>
                </c:pt>
                <c:pt idx="21">
                  <c:v>126690</c:v>
                </c:pt>
                <c:pt idx="22">
                  <c:v>103916</c:v>
                </c:pt>
                <c:pt idx="23">
                  <c:v>58021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C98-46A4-978C-2350BFF8E21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20180902</c:v>
                </c:pt>
              </c:strCache>
            </c:strRef>
          </c:tx>
          <c:spPr>
            <a:ln w="28575" cap="rnd">
              <a:solidFill>
                <a:srgbClr val="F3ABC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工作表1!$A$2:$A$25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工作表1!$D$2:$D$25</c:f>
              <c:numCache>
                <c:formatCode>General</c:formatCode>
                <c:ptCount val="24"/>
                <c:pt idx="0">
                  <c:v>28585</c:v>
                </c:pt>
                <c:pt idx="1">
                  <c:v>12801</c:v>
                </c:pt>
                <c:pt idx="2">
                  <c:v>7588</c:v>
                </c:pt>
                <c:pt idx="3">
                  <c:v>5794</c:v>
                </c:pt>
                <c:pt idx="4">
                  <c:v>5294</c:v>
                </c:pt>
                <c:pt idx="5">
                  <c:v>7706</c:v>
                </c:pt>
                <c:pt idx="6">
                  <c:v>19802</c:v>
                </c:pt>
                <c:pt idx="7">
                  <c:v>34657</c:v>
                </c:pt>
                <c:pt idx="8">
                  <c:v>47230</c:v>
                </c:pt>
                <c:pt idx="9">
                  <c:v>60038</c:v>
                </c:pt>
                <c:pt idx="10">
                  <c:v>71864</c:v>
                </c:pt>
                <c:pt idx="11">
                  <c:v>66779</c:v>
                </c:pt>
                <c:pt idx="12">
                  <c:v>69164</c:v>
                </c:pt>
                <c:pt idx="13">
                  <c:v>77120</c:v>
                </c:pt>
                <c:pt idx="14">
                  <c:v>75572</c:v>
                </c:pt>
                <c:pt idx="15">
                  <c:v>73010</c:v>
                </c:pt>
                <c:pt idx="16">
                  <c:v>64182</c:v>
                </c:pt>
                <c:pt idx="17">
                  <c:v>54071</c:v>
                </c:pt>
                <c:pt idx="18">
                  <c:v>57947</c:v>
                </c:pt>
                <c:pt idx="19">
                  <c:v>82599</c:v>
                </c:pt>
                <c:pt idx="20">
                  <c:v>102648</c:v>
                </c:pt>
                <c:pt idx="21">
                  <c:v>113113</c:v>
                </c:pt>
                <c:pt idx="22">
                  <c:v>95984</c:v>
                </c:pt>
                <c:pt idx="23">
                  <c:v>55928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C98-46A4-978C-2350BFF8E21A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20180903</c:v>
                </c:pt>
              </c:strCache>
            </c:strRef>
          </c:tx>
          <c:spPr>
            <a:ln w="28575" cap="rnd">
              <a:solidFill>
                <a:srgbClr val="F3ABC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工作表1!$A$2:$A$25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工作表1!$E$2:$E$25</c:f>
              <c:numCache>
                <c:formatCode>General</c:formatCode>
                <c:ptCount val="24"/>
                <c:pt idx="0">
                  <c:v>26816</c:v>
                </c:pt>
                <c:pt idx="1">
                  <c:v>12021</c:v>
                </c:pt>
                <c:pt idx="2">
                  <c:v>7246</c:v>
                </c:pt>
                <c:pt idx="3">
                  <c:v>5460</c:v>
                </c:pt>
                <c:pt idx="4">
                  <c:v>5313</c:v>
                </c:pt>
                <c:pt idx="5">
                  <c:v>7961</c:v>
                </c:pt>
                <c:pt idx="6">
                  <c:v>19738</c:v>
                </c:pt>
                <c:pt idx="7">
                  <c:v>33515</c:v>
                </c:pt>
                <c:pt idx="8">
                  <c:v>47068</c:v>
                </c:pt>
                <c:pt idx="9">
                  <c:v>59712</c:v>
                </c:pt>
                <c:pt idx="10">
                  <c:v>69955</c:v>
                </c:pt>
                <c:pt idx="11">
                  <c:v>64239</c:v>
                </c:pt>
                <c:pt idx="12">
                  <c:v>66467</c:v>
                </c:pt>
                <c:pt idx="13">
                  <c:v>75329</c:v>
                </c:pt>
                <c:pt idx="14">
                  <c:v>73173</c:v>
                </c:pt>
                <c:pt idx="15">
                  <c:v>69906</c:v>
                </c:pt>
                <c:pt idx="16">
                  <c:v>61093</c:v>
                </c:pt>
                <c:pt idx="17">
                  <c:v>51410</c:v>
                </c:pt>
                <c:pt idx="18">
                  <c:v>52538</c:v>
                </c:pt>
                <c:pt idx="19">
                  <c:v>74141</c:v>
                </c:pt>
                <c:pt idx="20">
                  <c:v>96747</c:v>
                </c:pt>
                <c:pt idx="21">
                  <c:v>107635</c:v>
                </c:pt>
                <c:pt idx="22">
                  <c:v>94325</c:v>
                </c:pt>
                <c:pt idx="23">
                  <c:v>55020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C98-46A4-978C-2350BFF8E21A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20180904</c:v>
                </c:pt>
              </c:strCache>
            </c:strRef>
          </c:tx>
          <c:spPr>
            <a:ln w="28575" cap="rnd">
              <a:solidFill>
                <a:srgbClr val="F3ABC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工作表1!$A$2:$A$25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工作表1!$F$2:$F$25</c:f>
              <c:numCache>
                <c:formatCode>General</c:formatCode>
                <c:ptCount val="24"/>
                <c:pt idx="0">
                  <c:v>26812</c:v>
                </c:pt>
                <c:pt idx="1">
                  <c:v>11836</c:v>
                </c:pt>
                <c:pt idx="2">
                  <c:v>6985</c:v>
                </c:pt>
                <c:pt idx="3">
                  <c:v>5349</c:v>
                </c:pt>
                <c:pt idx="4">
                  <c:v>5085</c:v>
                </c:pt>
                <c:pt idx="5">
                  <c:v>7203</c:v>
                </c:pt>
                <c:pt idx="6">
                  <c:v>18040</c:v>
                </c:pt>
                <c:pt idx="7">
                  <c:v>31768</c:v>
                </c:pt>
                <c:pt idx="8">
                  <c:v>41622</c:v>
                </c:pt>
                <c:pt idx="9">
                  <c:v>53518</c:v>
                </c:pt>
                <c:pt idx="10">
                  <c:v>62396</c:v>
                </c:pt>
                <c:pt idx="11">
                  <c:v>58717</c:v>
                </c:pt>
                <c:pt idx="12">
                  <c:v>59831</c:v>
                </c:pt>
                <c:pt idx="13">
                  <c:v>67330</c:v>
                </c:pt>
                <c:pt idx="14">
                  <c:v>66021</c:v>
                </c:pt>
                <c:pt idx="15">
                  <c:v>65538</c:v>
                </c:pt>
                <c:pt idx="16">
                  <c:v>58113</c:v>
                </c:pt>
                <c:pt idx="17">
                  <c:v>50180</c:v>
                </c:pt>
                <c:pt idx="18">
                  <c:v>50563</c:v>
                </c:pt>
                <c:pt idx="19">
                  <c:v>70011</c:v>
                </c:pt>
                <c:pt idx="20">
                  <c:v>91919</c:v>
                </c:pt>
                <c:pt idx="21">
                  <c:v>103995</c:v>
                </c:pt>
                <c:pt idx="22">
                  <c:v>90633</c:v>
                </c:pt>
                <c:pt idx="23">
                  <c:v>54176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C98-46A4-978C-2350BFF8E21A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20180905</c:v>
                </c:pt>
              </c:strCache>
            </c:strRef>
          </c:tx>
          <c:spPr>
            <a:ln w="28575" cap="rnd">
              <a:solidFill>
                <a:srgbClr val="F3ABC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工作表1!$A$2:$A$25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工作表1!$G$2:$G$25</c:f>
              <c:numCache>
                <c:formatCode>General</c:formatCode>
                <c:ptCount val="24"/>
                <c:pt idx="0">
                  <c:v>25957</c:v>
                </c:pt>
                <c:pt idx="1">
                  <c:v>11546</c:v>
                </c:pt>
                <c:pt idx="2">
                  <c:v>6549</c:v>
                </c:pt>
                <c:pt idx="3">
                  <c:v>5497</c:v>
                </c:pt>
                <c:pt idx="4">
                  <c:v>4945</c:v>
                </c:pt>
                <c:pt idx="5">
                  <c:v>7662</c:v>
                </c:pt>
                <c:pt idx="6">
                  <c:v>18083</c:v>
                </c:pt>
                <c:pt idx="7">
                  <c:v>30013</c:v>
                </c:pt>
                <c:pt idx="8">
                  <c:v>41457</c:v>
                </c:pt>
                <c:pt idx="9">
                  <c:v>52866</c:v>
                </c:pt>
                <c:pt idx="10">
                  <c:v>63899</c:v>
                </c:pt>
                <c:pt idx="11">
                  <c:v>60088</c:v>
                </c:pt>
                <c:pt idx="12">
                  <c:v>61779</c:v>
                </c:pt>
                <c:pt idx="13">
                  <c:v>70362</c:v>
                </c:pt>
                <c:pt idx="14">
                  <c:v>69708</c:v>
                </c:pt>
                <c:pt idx="15">
                  <c:v>67477</c:v>
                </c:pt>
                <c:pt idx="16">
                  <c:v>59423</c:v>
                </c:pt>
                <c:pt idx="17">
                  <c:v>49972</c:v>
                </c:pt>
                <c:pt idx="18">
                  <c:v>52414</c:v>
                </c:pt>
                <c:pt idx="19">
                  <c:v>74394</c:v>
                </c:pt>
                <c:pt idx="20">
                  <c:v>97287</c:v>
                </c:pt>
                <c:pt idx="21">
                  <c:v>109942</c:v>
                </c:pt>
                <c:pt idx="22">
                  <c:v>98825</c:v>
                </c:pt>
                <c:pt idx="23">
                  <c:v>60074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C98-46A4-978C-2350BFF8E21A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20180906</c:v>
                </c:pt>
              </c:strCache>
            </c:strRef>
          </c:tx>
          <c:spPr>
            <a:ln w="57150" cap="rnd">
              <a:solidFill>
                <a:srgbClr val="E33D6F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工作表1!$A$2:$A$25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工作表1!$H$2:$H$25</c:f>
              <c:numCache>
                <c:formatCode>General</c:formatCode>
                <c:ptCount val="24"/>
                <c:pt idx="0">
                  <c:v>28813</c:v>
                </c:pt>
                <c:pt idx="1">
                  <c:v>12988</c:v>
                </c:pt>
                <c:pt idx="2">
                  <c:v>7749</c:v>
                </c:pt>
                <c:pt idx="3">
                  <c:v>5801</c:v>
                </c:pt>
                <c:pt idx="4">
                  <c:v>5692</c:v>
                </c:pt>
                <c:pt idx="5">
                  <c:v>8483</c:v>
                </c:pt>
                <c:pt idx="6">
                  <c:v>21230</c:v>
                </c:pt>
                <c:pt idx="7">
                  <c:v>34736</c:v>
                </c:pt>
                <c:pt idx="8">
                  <c:v>50575</c:v>
                </c:pt>
                <c:pt idx="9">
                  <c:v>66615</c:v>
                </c:pt>
                <c:pt idx="10">
                  <c:v>79817</c:v>
                </c:pt>
                <c:pt idx="11">
                  <c:v>75730</c:v>
                </c:pt>
                <c:pt idx="12">
                  <c:v>78254</c:v>
                </c:pt>
                <c:pt idx="13">
                  <c:v>89347</c:v>
                </c:pt>
                <c:pt idx="14">
                  <c:v>89363</c:v>
                </c:pt>
                <c:pt idx="15">
                  <c:v>90094</c:v>
                </c:pt>
                <c:pt idx="16">
                  <c:v>84107</c:v>
                </c:pt>
                <c:pt idx="17">
                  <c:v>77445</c:v>
                </c:pt>
                <c:pt idx="18">
                  <c:v>87657</c:v>
                </c:pt>
                <c:pt idx="19">
                  <c:v>126378</c:v>
                </c:pt>
                <c:pt idx="20">
                  <c:v>171831</c:v>
                </c:pt>
                <c:pt idx="21">
                  <c:v>211086</c:v>
                </c:pt>
                <c:pt idx="22">
                  <c:v>230139</c:v>
                </c:pt>
                <c:pt idx="23">
                  <c:v>200513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C98-46A4-978C-2350BFF8E21A}"/>
            </c:ext>
          </c:extLst>
        </c:ser>
        <c:ser>
          <c:idx val="7"/>
          <c:order val="7"/>
          <c:tx>
            <c:strRef>
              <c:f>工作表1!$I$1</c:f>
              <c:strCache>
                <c:ptCount val="1"/>
                <c:pt idx="0">
                  <c:v>20180907</c:v>
                </c:pt>
              </c:strCache>
            </c:strRef>
          </c:tx>
          <c:spPr>
            <a:ln w="57150" cap="rnd">
              <a:solidFill>
                <a:srgbClr val="9B6BF2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工作表1!$A$2:$A$25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工作表1!$I$2:$I$25</c:f>
              <c:numCache>
                <c:formatCode>General</c:formatCode>
                <c:ptCount val="24"/>
                <c:pt idx="0">
                  <c:v>176798</c:v>
                </c:pt>
                <c:pt idx="1">
                  <c:v>96070</c:v>
                </c:pt>
                <c:pt idx="2">
                  <c:v>43315</c:v>
                </c:pt>
                <c:pt idx="3">
                  <c:v>25404</c:v>
                </c:pt>
                <c:pt idx="4">
                  <c:v>19158</c:v>
                </c:pt>
                <c:pt idx="5">
                  <c:v>24391</c:v>
                </c:pt>
                <c:pt idx="6">
                  <c:v>55359</c:v>
                </c:pt>
                <c:pt idx="7">
                  <c:v>106500</c:v>
                </c:pt>
                <c:pt idx="8">
                  <c:v>125187</c:v>
                </c:pt>
                <c:pt idx="9">
                  <c:v>135256</c:v>
                </c:pt>
                <c:pt idx="10">
                  <c:v>142795</c:v>
                </c:pt>
                <c:pt idx="11">
                  <c:v>126942</c:v>
                </c:pt>
                <c:pt idx="12">
                  <c:v>119371</c:v>
                </c:pt>
                <c:pt idx="13">
                  <c:v>132102</c:v>
                </c:pt>
                <c:pt idx="14">
                  <c:v>133467</c:v>
                </c:pt>
                <c:pt idx="15">
                  <c:v>131289</c:v>
                </c:pt>
                <c:pt idx="16">
                  <c:v>123608</c:v>
                </c:pt>
                <c:pt idx="17">
                  <c:v>107044</c:v>
                </c:pt>
                <c:pt idx="18">
                  <c:v>108685</c:v>
                </c:pt>
                <c:pt idx="19">
                  <c:v>145227</c:v>
                </c:pt>
                <c:pt idx="20">
                  <c:v>184852</c:v>
                </c:pt>
                <c:pt idx="21">
                  <c:v>203697</c:v>
                </c:pt>
                <c:pt idx="22">
                  <c:v>196598</c:v>
                </c:pt>
                <c:pt idx="23">
                  <c:v>143716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C98-46A4-978C-2350BFF8E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7250911"/>
        <c:axId val="1829746239"/>
      </c:lineChart>
      <c:catAx>
        <c:axId val="27725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829746239"/>
        <c:crosses val="autoZero"/>
        <c:auto val="1"/>
        <c:lblAlgn val="ctr"/>
        <c:lblOffset val="100"/>
        <c:noMultiLvlLbl val="0"/>
      </c:catAx>
      <c:valAx>
        <c:axId val="18297462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27725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4000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特征群提升幅度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提升幅度</c:v>
                </c:pt>
              </c:strCache>
            </c:strRef>
          </c:tx>
          <c:spPr>
            <a:solidFill>
              <a:srgbClr val="E33D6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4"/>
            <c:invertIfNegative val="0"/>
            <c:bubble3D val="0"/>
            <c:spPr>
              <a:solidFill>
                <a:srgbClr val="9B6B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8D4-4D47-B5CD-EBB1153EECB4}"/>
              </c:ext>
            </c:extLst>
          </c:dPt>
          <c:dPt>
            <c:idx val="7"/>
            <c:invertIfNegative val="0"/>
            <c:bubble3D val="0"/>
            <c:spPr>
              <a:solidFill>
                <a:srgbClr val="9B6B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8D4-4D47-B5CD-EBB1153EECB4}"/>
              </c:ext>
            </c:extLst>
          </c:dPt>
          <c:dPt>
            <c:idx val="19"/>
            <c:invertIfNegative val="0"/>
            <c:bubble3D val="0"/>
            <c:spPr>
              <a:solidFill>
                <a:srgbClr val="9B6B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8D4-4D47-B5CD-EBB1153EECB4}"/>
              </c:ext>
            </c:extLst>
          </c:dPt>
          <c:cat>
            <c:strRef>
              <c:f>工作表1!$A$2:$A$21</c:f>
              <c:strCache>
                <c:ptCount val="20"/>
                <c:pt idx="0">
                  <c:v>query_act</c:v>
                </c:pt>
                <c:pt idx="1">
                  <c:v>user_act</c:v>
                </c:pt>
                <c:pt idx="2">
                  <c:v>cvr-6days</c:v>
                </c:pt>
                <c:pt idx="3">
                  <c:v>cvr-7days</c:v>
                </c:pt>
                <c:pt idx="4">
                  <c:v>cvr-today</c:v>
                </c:pt>
                <c:pt idx="5">
                  <c:v>rank-6days</c:v>
                </c:pt>
                <c:pt idx="6">
                  <c:v>rank-7days</c:v>
                </c:pt>
                <c:pt idx="7">
                  <c:v>rank-today</c:v>
                </c:pt>
                <c:pt idx="8">
                  <c:v>compare</c:v>
                </c:pt>
                <c:pt idx="9">
                  <c:v>oneshot</c:v>
                </c:pt>
                <c:pt idx="10">
                  <c:v>nobuy</c:v>
                </c:pt>
                <c:pt idx="11">
                  <c:v>trend</c:v>
                </c:pt>
                <c:pt idx="12">
                  <c:v>ocr</c:v>
                </c:pt>
                <c:pt idx="13">
                  <c:v>item_shop_var</c:v>
                </c:pt>
                <c:pt idx="14">
                  <c:v>buy_click</c:v>
                </c:pt>
                <c:pt idx="15">
                  <c:v>property</c:v>
                </c:pt>
                <c:pt idx="16">
                  <c:v>full_count</c:v>
                </c:pt>
                <c:pt idx="17">
                  <c:v>day6_count</c:v>
                </c:pt>
                <c:pt idx="18">
                  <c:v>days7_count</c:v>
                </c:pt>
                <c:pt idx="19">
                  <c:v>day7_count</c:v>
                </c:pt>
              </c:strCache>
            </c:str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6.0930000000000003E-3</c:v>
                </c:pt>
                <c:pt idx="1">
                  <c:v>5.5469999999999998E-3</c:v>
                </c:pt>
                <c:pt idx="2" formatCode="0.00E+00">
                  <c:v>7.3999999999999996E-5</c:v>
                </c:pt>
                <c:pt idx="3">
                  <c:v>5.1199999999999998E-4</c:v>
                </c:pt>
                <c:pt idx="4">
                  <c:v>1.9840000000000001E-3</c:v>
                </c:pt>
                <c:pt idx="5">
                  <c:v>3.1799999999999998E-4</c:v>
                </c:pt>
                <c:pt idx="6">
                  <c:v>5.5599999999999996E-4</c:v>
                </c:pt>
                <c:pt idx="7">
                  <c:v>6.1019999999999998E-3</c:v>
                </c:pt>
                <c:pt idx="8">
                  <c:v>2.0969999999999999E-3</c:v>
                </c:pt>
                <c:pt idx="9" formatCode="0.00E+00">
                  <c:v>-1.9000000000000001E-5</c:v>
                </c:pt>
                <c:pt idx="10">
                  <c:v>3.1599999999999998E-4</c:v>
                </c:pt>
                <c:pt idx="11">
                  <c:v>3.68E-4</c:v>
                </c:pt>
                <c:pt idx="12" formatCode="0.00E+00">
                  <c:v>-2.6999999999999999E-5</c:v>
                </c:pt>
                <c:pt idx="13">
                  <c:v>1.15E-4</c:v>
                </c:pt>
                <c:pt idx="14">
                  <c:v>3.3799999999999998E-4</c:v>
                </c:pt>
                <c:pt idx="15" formatCode="0.00E+00">
                  <c:v>8.0000000000000007E-5</c:v>
                </c:pt>
                <c:pt idx="16">
                  <c:v>2.5560000000000001E-3</c:v>
                </c:pt>
                <c:pt idx="17">
                  <c:v>1.64E-4</c:v>
                </c:pt>
                <c:pt idx="18">
                  <c:v>6.8800000000000003E-4</c:v>
                </c:pt>
                <c:pt idx="19">
                  <c:v>2.6259999999999999E-3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D4-4D47-B5CD-EBB1153EE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8929823"/>
        <c:axId val="1576276975"/>
      </c:barChart>
      <c:catAx>
        <c:axId val="1578929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576276975"/>
        <c:crosses val="autoZero"/>
        <c:auto val="1"/>
        <c:lblAlgn val="ctr"/>
        <c:lblOffset val="100"/>
        <c:noMultiLvlLbl val="0"/>
      </c:catAx>
      <c:valAx>
        <c:axId val="1576276975"/>
        <c:scaling>
          <c:orientation val="minMax"/>
          <c:max val="6.0000000000000019E-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578929823"/>
        <c:crosses val="autoZero"/>
        <c:crossBetween val="between"/>
        <c:majorUnit val="2.0000000000000005E-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4000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一些重要的特征及其重要性</a:t>
            </a:r>
            <a:endParaRPr lang="en-US" altLang="zh-TW" sz="4000" dirty="0">
              <a:solidFill>
                <a:schemeClr val="tx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rgbClr val="E33D6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工作表1!$A$2:$A$17</c:f>
              <c:strCache>
                <c:ptCount val="16"/>
                <c:pt idx="0">
                  <c:v>二日三日点击数比</c:v>
                </c:pt>
                <c:pt idx="1">
                  <c:v>用户点击间隔中值</c:v>
                </c:pt>
                <c:pt idx="2">
                  <c:v>前天query1类目点击次数</c:v>
                </c:pt>
                <c:pt idx="3">
                  <c:v>五日六日query数比</c:v>
                </c:pt>
                <c:pt idx="4">
                  <c:v>最后点击间隔</c:v>
                </c:pt>
                <c:pt idx="5">
                  <c:v>前query1商品点击次数</c:v>
                </c:pt>
                <c:pt idx="6">
                  <c:v>用户点击次数</c:v>
                </c:pt>
                <c:pt idx="7">
                  <c:v>用户商品点击次数</c:v>
                </c:pt>
                <c:pt idx="8">
                  <c:v>后用户query点击次数</c:v>
                </c:pt>
                <c:pt idx="9">
                  <c:v>用户年龄等级</c:v>
                </c:pt>
                <c:pt idx="10">
                  <c:v>商品销量等级差距</c:v>
                </c:pt>
                <c:pt idx="11">
                  <c:v>后query1商品点击次数</c:v>
                </c:pt>
                <c:pt idx="12">
                  <c:v>7天商品销量等级均值</c:v>
                </c:pt>
                <c:pt idx="13">
                  <c:v>用户星级</c:v>
                </c:pt>
                <c:pt idx="14">
                  <c:v>点击间隔</c:v>
                </c:pt>
                <c:pt idx="15">
                  <c:v>商品销量等级</c:v>
                </c:pt>
              </c:strCache>
            </c:strRef>
          </c:cat>
          <c:val>
            <c:numRef>
              <c:f>工作表1!$B$2:$B$17</c:f>
              <c:numCache>
                <c:formatCode>General</c:formatCode>
                <c:ptCount val="16"/>
                <c:pt idx="0">
                  <c:v>400</c:v>
                </c:pt>
                <c:pt idx="1">
                  <c:v>404</c:v>
                </c:pt>
                <c:pt idx="2">
                  <c:v>420</c:v>
                </c:pt>
                <c:pt idx="3">
                  <c:v>426</c:v>
                </c:pt>
                <c:pt idx="4">
                  <c:v>428</c:v>
                </c:pt>
                <c:pt idx="5">
                  <c:v>467</c:v>
                </c:pt>
                <c:pt idx="6">
                  <c:v>521</c:v>
                </c:pt>
                <c:pt idx="7">
                  <c:v>597</c:v>
                </c:pt>
                <c:pt idx="8">
                  <c:v>621</c:v>
                </c:pt>
                <c:pt idx="9">
                  <c:v>670</c:v>
                </c:pt>
                <c:pt idx="10">
                  <c:v>708</c:v>
                </c:pt>
                <c:pt idx="11">
                  <c:v>725</c:v>
                </c:pt>
                <c:pt idx="12">
                  <c:v>798</c:v>
                </c:pt>
                <c:pt idx="13">
                  <c:v>945</c:v>
                </c:pt>
                <c:pt idx="14">
                  <c:v>1594</c:v>
                </c:pt>
                <c:pt idx="15">
                  <c:v>1925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9-4F49-A33B-70EFEE8DD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14088191"/>
        <c:axId val="1576317583"/>
      </c:barChart>
      <c:catAx>
        <c:axId val="16140881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576317583"/>
        <c:crosses val="autoZero"/>
        <c:auto val="1"/>
        <c:lblAlgn val="ctr"/>
        <c:lblOffset val="100"/>
        <c:noMultiLvlLbl val="0"/>
      </c:catAx>
      <c:valAx>
        <c:axId val="1576317583"/>
        <c:scaling>
          <c:orientation val="minMax"/>
          <c:max val="2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defRPr>
            </a:pPr>
            <a:endParaRPr lang="zh-CN"/>
          </a:p>
        </c:txPr>
        <c:crossAx val="1614088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0.38029</cdr:x>
      <cdr:y>0.07333</cdr:y>
    </cdr:from>
    <cdr:to>
      <cdr:x>0.61971</cdr:x>
      <cdr:y>0.1569</cdr:y>
    </cdr:to>
    <cdr:sp macro="" textlink="">
      <cdr:nvSpPr>
        <cdr:cNvPr id="5" name="文字方塊 2">
          <a:extLst xmlns:a="http://schemas.openxmlformats.org/drawingml/2006/main">
            <a:ext uri="{FF2B5EF4-FFF2-40B4-BE49-F238E27FC236}">
              <a16:creationId xmlns:a16="http://schemas.microsoft.com/office/drawing/2014/main" id="{1D21A71C-E6C5-48EE-A989-53362B88A9E2}"/>
            </a:ext>
          </a:extLst>
        </cdr:cNvPr>
        <cdr:cNvSpPr txBox="1"/>
      </cdr:nvSpPr>
      <cdr:spPr>
        <a:xfrm xmlns:a="http://schemas.openxmlformats.org/drawingml/2006/main">
          <a:off x="4855983" y="459110"/>
          <a:ext cx="3057247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每个小时的转化率</a:t>
          </a:r>
        </a:p>
      </cdr:txBody>
    </cdr:sp>
  </cdr:relSizeAnchor>
  <cdr:relSizeAnchor xmlns:cdr="http://schemas.openxmlformats.org/drawingml/2006/chartDrawing">
    <cdr:from>
      <cdr:x>0.08533</cdr:x>
      <cdr:y>0.4055</cdr:y>
    </cdr:from>
    <cdr:to>
      <cdr:x>0.3275</cdr:x>
      <cdr:y>0.75103</cdr:y>
    </cdr:to>
    <cdr:sp macro="" textlink="">
      <cdr:nvSpPr>
        <cdr:cNvPr id="6" name="橢圓 5">
          <a:extLst xmlns:a="http://schemas.openxmlformats.org/drawingml/2006/main">
            <a:ext uri="{FF2B5EF4-FFF2-40B4-BE49-F238E27FC236}">
              <a16:creationId xmlns:a16="http://schemas.microsoft.com/office/drawing/2014/main" id="{1C679A52-D947-4053-BA39-CADD57B61AE3}"/>
            </a:ext>
          </a:extLst>
        </cdr:cNvPr>
        <cdr:cNvSpPr/>
      </cdr:nvSpPr>
      <cdr:spPr>
        <a:xfrm xmlns:a="http://schemas.openxmlformats.org/drawingml/2006/main">
          <a:off x="457129" y="1642522"/>
          <a:ext cx="1297299" cy="1399591"/>
        </a:xfrm>
        <a:prstGeom xmlns:a="http://schemas.openxmlformats.org/drawingml/2006/main" prst="ellipse">
          <a:avLst/>
        </a:prstGeom>
        <a:solidFill xmlns:a="http://schemas.openxmlformats.org/drawingml/2006/main">
          <a:srgbClr val="9B6BF2">
            <a:alpha val="40000"/>
          </a:srgbClr>
        </a:solidFill>
        <a:ln xmlns:a="http://schemas.openxmlformats.org/drawingml/2006/main" w="28575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/>
        </a:p>
      </cdr:txBody>
    </cdr:sp>
  </cdr:relSizeAnchor>
  <cdr:relSizeAnchor xmlns:cdr="http://schemas.openxmlformats.org/drawingml/2006/chartDrawing">
    <cdr:from>
      <cdr:x>0.35585</cdr:x>
      <cdr:y>0.1429</cdr:y>
    </cdr:from>
    <cdr:to>
      <cdr:x>0.58875</cdr:x>
      <cdr:y>0.55754</cdr:y>
    </cdr:to>
    <cdr:sp macro="" textlink="">
      <cdr:nvSpPr>
        <cdr:cNvPr id="7" name="橢圓 6">
          <a:extLst xmlns:a="http://schemas.openxmlformats.org/drawingml/2006/main">
            <a:ext uri="{FF2B5EF4-FFF2-40B4-BE49-F238E27FC236}">
              <a16:creationId xmlns:a16="http://schemas.microsoft.com/office/drawing/2014/main" id="{1C679A52-D947-4053-BA39-CADD57B61AE3}"/>
            </a:ext>
          </a:extLst>
        </cdr:cNvPr>
        <cdr:cNvSpPr/>
      </cdr:nvSpPr>
      <cdr:spPr>
        <a:xfrm xmlns:a="http://schemas.openxmlformats.org/drawingml/2006/main">
          <a:off x="1906346" y="578832"/>
          <a:ext cx="1247674" cy="1679510"/>
        </a:xfrm>
        <a:prstGeom xmlns:a="http://schemas.openxmlformats.org/drawingml/2006/main" prst="ellipse">
          <a:avLst/>
        </a:prstGeom>
        <a:solidFill xmlns:a="http://schemas.openxmlformats.org/drawingml/2006/main">
          <a:srgbClr val="EF91AE">
            <a:alpha val="40000"/>
          </a:srgbClr>
        </a:solidFill>
        <a:ln xmlns:a="http://schemas.openxmlformats.org/drawingml/2006/main" w="28575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/>
        </a:p>
      </cdr:txBody>
    </cdr:sp>
  </cdr:relSizeAnchor>
  <cdr:relSizeAnchor xmlns:cdr="http://schemas.openxmlformats.org/drawingml/2006/chartDrawing">
    <cdr:from>
      <cdr:x>0.78268</cdr:x>
      <cdr:y>0.37836</cdr:y>
    </cdr:from>
    <cdr:to>
      <cdr:x>0.98587</cdr:x>
      <cdr:y>0.88702</cdr:y>
    </cdr:to>
    <cdr:sp macro="" textlink="">
      <cdr:nvSpPr>
        <cdr:cNvPr id="8" name="橢圓 7">
          <a:extLst xmlns:a="http://schemas.openxmlformats.org/drawingml/2006/main">
            <a:ext uri="{FF2B5EF4-FFF2-40B4-BE49-F238E27FC236}">
              <a16:creationId xmlns:a16="http://schemas.microsoft.com/office/drawing/2014/main" id="{1C679A52-D947-4053-BA39-CADD57B61AE3}"/>
            </a:ext>
          </a:extLst>
        </cdr:cNvPr>
        <cdr:cNvSpPr/>
      </cdr:nvSpPr>
      <cdr:spPr>
        <a:xfrm xmlns:a="http://schemas.openxmlformats.org/drawingml/2006/main">
          <a:off x="4192925" y="1532564"/>
          <a:ext cx="1088475" cy="2060389"/>
        </a:xfrm>
        <a:prstGeom xmlns:a="http://schemas.openxmlformats.org/drawingml/2006/main" prst="ellipse">
          <a:avLst/>
        </a:prstGeom>
        <a:solidFill xmlns:a="http://schemas.openxmlformats.org/drawingml/2006/main">
          <a:srgbClr val="9B6BF2">
            <a:alpha val="40000"/>
          </a:srgbClr>
        </a:solidFill>
        <a:ln xmlns:a="http://schemas.openxmlformats.org/drawingml/2006/main" w="28575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0.40833</cdr:x>
      <cdr:y>0</cdr:y>
    </cdr:from>
    <cdr:to>
      <cdr:x>0.63217</cdr:x>
      <cdr:y>0.08956</cdr:y>
    </cdr:to>
    <cdr:sp macro="" textlink="">
      <cdr:nvSpPr>
        <cdr:cNvPr id="2" name="文字方塊 2">
          <a:extLst xmlns:a="http://schemas.openxmlformats.org/drawingml/2006/main">
            <a:ext uri="{FF2B5EF4-FFF2-40B4-BE49-F238E27FC236}">
              <a16:creationId xmlns:a16="http://schemas.microsoft.com/office/drawing/2014/main" id="{361E5ED5-D36A-488D-A355-9E904DF14C2A}"/>
            </a:ext>
          </a:extLst>
        </cdr:cNvPr>
        <cdr:cNvSpPr txBox="1"/>
      </cdr:nvSpPr>
      <cdr:spPr>
        <a:xfrm xmlns:a="http://schemas.openxmlformats.org/drawingml/2006/main">
          <a:off x="4267088" y="0"/>
          <a:ext cx="2339102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每天的交易率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94" y="2474395"/>
            <a:ext cx="37799963" cy="5263774"/>
          </a:xfrm>
        </p:spPr>
        <p:txBody>
          <a:bodyPr anchor="b"/>
          <a:lstStyle>
            <a:lvl1pPr algn="ctr">
              <a:defRPr sz="132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7941160"/>
            <a:ext cx="37799963" cy="3650342"/>
          </a:xfrm>
        </p:spPr>
        <p:txBody>
          <a:bodyPr/>
          <a:lstStyle>
            <a:lvl1pPr marL="0" indent="0" algn="ctr">
              <a:buNone/>
              <a:defRPr sz="5291"/>
            </a:lvl1pPr>
            <a:lvl2pPr marL="1007943" indent="0" algn="ctr">
              <a:buNone/>
              <a:defRPr sz="4409"/>
            </a:lvl2pPr>
            <a:lvl3pPr marL="2015886" indent="0" algn="ctr">
              <a:buNone/>
              <a:defRPr sz="3968"/>
            </a:lvl3pPr>
            <a:lvl4pPr marL="3023829" indent="0" algn="ctr">
              <a:buNone/>
              <a:defRPr sz="3527"/>
            </a:lvl4pPr>
            <a:lvl5pPr marL="4031772" indent="0" algn="ctr">
              <a:buNone/>
              <a:defRPr sz="3527"/>
            </a:lvl5pPr>
            <a:lvl6pPr marL="5039716" indent="0" algn="ctr">
              <a:buNone/>
              <a:defRPr sz="3527"/>
            </a:lvl6pPr>
            <a:lvl7pPr marL="6047659" indent="0" algn="ctr">
              <a:buNone/>
              <a:defRPr sz="3527"/>
            </a:lvl7pPr>
            <a:lvl8pPr marL="7055602" indent="0" algn="ctr">
              <a:buNone/>
              <a:defRPr sz="3527"/>
            </a:lvl8pPr>
            <a:lvl9pPr marL="8063545" indent="0" algn="ctr">
              <a:buNone/>
              <a:defRPr sz="352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4" y="804966"/>
            <a:ext cx="10867489" cy="128129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7" y="804966"/>
            <a:ext cx="31972468" cy="128129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0400797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3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0400797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7" y="3769340"/>
            <a:ext cx="43469957" cy="628922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7" y="10118067"/>
            <a:ext cx="43469957" cy="3307357"/>
          </a:xfrm>
        </p:spPr>
        <p:txBody>
          <a:bodyPr/>
          <a:lstStyle>
            <a:lvl1pPr marL="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1pPr>
            <a:lvl2pPr marL="1007943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2pPr>
            <a:lvl3pPr marL="2015886" indent="0">
              <a:buNone/>
              <a:defRPr sz="3968">
                <a:solidFill>
                  <a:schemeClr val="tx1">
                    <a:tint val="75000"/>
                  </a:schemeClr>
                </a:solidFill>
              </a:defRPr>
            </a:lvl3pPr>
            <a:lvl4pPr marL="302382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4pPr>
            <a:lvl5pPr marL="403177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5pPr>
            <a:lvl6pPr marL="5039716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6pPr>
            <a:lvl7pPr marL="604765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7pPr>
            <a:lvl8pPr marL="705560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8pPr>
            <a:lvl9pPr marL="8063545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4024827"/>
            <a:ext cx="21419979" cy="95930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4024827"/>
            <a:ext cx="21419979" cy="95930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804967"/>
            <a:ext cx="43469957" cy="29223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3" y="3706342"/>
            <a:ext cx="21321539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3" y="5522763"/>
            <a:ext cx="21321539" cy="81231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5" y="3706342"/>
            <a:ext cx="21426543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5" y="5522763"/>
            <a:ext cx="21426543" cy="81231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0400797" cy="15119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007957"/>
            <a:ext cx="16255294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2176908"/>
            <a:ext cx="25514975" cy="10744538"/>
          </a:xfrm>
        </p:spPr>
        <p:txBody>
          <a:bodyPr/>
          <a:lstStyle>
            <a:lvl1pPr>
              <a:defRPr sz="7055"/>
            </a:lvl1pPr>
            <a:lvl2pPr>
              <a:defRPr sz="6173"/>
            </a:lvl2pPr>
            <a:lvl3pPr>
              <a:defRPr sz="5291"/>
            </a:lvl3pPr>
            <a:lvl4pPr>
              <a:defRPr sz="4409"/>
            </a:lvl4pPr>
            <a:lvl5pPr>
              <a:defRPr sz="4409"/>
            </a:lvl5pPr>
            <a:lvl6pPr>
              <a:defRPr sz="4409"/>
            </a:lvl6pPr>
            <a:lvl7pPr>
              <a:defRPr sz="4409"/>
            </a:lvl7pPr>
            <a:lvl8pPr>
              <a:defRPr sz="4409"/>
            </a:lvl8pPr>
            <a:lvl9pPr>
              <a:defRPr sz="440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4535805"/>
            <a:ext cx="16255294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007957"/>
            <a:ext cx="16255294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2176908"/>
            <a:ext cx="25514975" cy="10744538"/>
          </a:xfrm>
        </p:spPr>
        <p:txBody>
          <a:bodyPr anchor="t"/>
          <a:lstStyle>
            <a:lvl1pPr marL="0" indent="0">
              <a:buNone/>
              <a:defRPr sz="7055"/>
            </a:lvl1pPr>
            <a:lvl2pPr marL="1007943" indent="0">
              <a:buNone/>
              <a:defRPr sz="6173"/>
            </a:lvl2pPr>
            <a:lvl3pPr marL="2015886" indent="0">
              <a:buNone/>
              <a:defRPr sz="5291"/>
            </a:lvl3pPr>
            <a:lvl4pPr marL="3023829" indent="0">
              <a:buNone/>
              <a:defRPr sz="4409"/>
            </a:lvl4pPr>
            <a:lvl5pPr marL="4031772" indent="0">
              <a:buNone/>
              <a:defRPr sz="4409"/>
            </a:lvl5pPr>
            <a:lvl6pPr marL="5039716" indent="0">
              <a:buNone/>
              <a:defRPr sz="4409"/>
            </a:lvl6pPr>
            <a:lvl7pPr marL="6047659" indent="0">
              <a:buNone/>
              <a:defRPr sz="4409"/>
            </a:lvl7pPr>
            <a:lvl8pPr marL="7055602" indent="0">
              <a:buNone/>
              <a:defRPr sz="4409"/>
            </a:lvl8pPr>
            <a:lvl9pPr marL="8063545" indent="0">
              <a:buNone/>
              <a:defRPr sz="4409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4535805"/>
            <a:ext cx="16255294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804967"/>
            <a:ext cx="43469957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4024827"/>
            <a:ext cx="43469957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14013399"/>
            <a:ext cx="11339989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14013399"/>
            <a:ext cx="17009983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14013399"/>
            <a:ext cx="11339989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9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1" r:id="rId13"/>
  </p:sldLayoutIdLst>
  <p:txStyles>
    <p:titleStyle>
      <a:lvl1pPr algn="l" defTabSz="2015886" rtl="0" eaLnBrk="1" latinLnBrk="0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972" indent="-503972" algn="l" defTabSz="2015886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6173" kern="1200">
          <a:solidFill>
            <a:schemeClr val="tx1"/>
          </a:solidFill>
          <a:latin typeface="+mn-lt"/>
          <a:ea typeface="+mn-ea"/>
          <a:cs typeface="+mn-cs"/>
        </a:defRPr>
      </a:lvl1pPr>
      <a:lvl2pPr marL="1511915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19858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3pPr>
      <a:lvl4pPr marL="3527801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535744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54368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551630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559573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56751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1007943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201588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3pPr>
      <a:lvl4pPr marL="302382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03177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03971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04765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05560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063545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86177" y="4053478"/>
            <a:ext cx="22896011" cy="2569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100" b="1" dirty="0">
                <a:solidFill>
                  <a:schemeClr val="bg1"/>
                </a:solidFill>
                <a:latin typeface="FZYouHei 513B" charset="-122"/>
                <a:ea typeface="FZYouHei 513B" charset="-122"/>
                <a:cs typeface="FZYouHei 513B" charset="-122"/>
              </a:rPr>
              <a:t>藍鯨烧香隊解决方案分享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536810" y="8432081"/>
            <a:ext cx="12394739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240" dirty="0">
                <a:solidFill>
                  <a:schemeClr val="bg1"/>
                </a:solidFill>
                <a:latin typeface="Times New Roman" panose="02020603050405020304" pitchFamily="18" charset="0"/>
                <a:ea typeface="FZYouHei 509R" charset="-122"/>
                <a:cs typeface="Times New Roman" panose="02020603050405020304" pitchFamily="18" charset="0"/>
              </a:rPr>
              <a:t>BRYAN</a:t>
            </a:r>
            <a:r>
              <a:rPr kumimoji="1" lang="zh-CN" altLang="en-US" sz="9240" dirty="0">
                <a:solidFill>
                  <a:schemeClr val="bg1"/>
                </a:solidFill>
                <a:latin typeface="Times New Roman" panose="02020603050405020304" pitchFamily="18" charset="0"/>
                <a:ea typeface="FZYouHei 509R" charset="-122"/>
                <a:cs typeface="Times New Roman" panose="02020603050405020304" pitchFamily="18" charset="0"/>
              </a:rPr>
              <a:t>　桑楡　李困困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AB6DED-332D-4682-8060-83EFA39547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50" y="8432081"/>
            <a:ext cx="6179850" cy="61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2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0E17969-4387-4C63-A50E-923D5C71C2AC}"/>
              </a:ext>
            </a:extLst>
          </p:cNvPr>
          <p:cNvSpPr/>
          <p:nvPr/>
        </p:nvSpPr>
        <p:spPr>
          <a:xfrm>
            <a:off x="20758355" y="4890447"/>
            <a:ext cx="11002904" cy="1312941"/>
          </a:xfrm>
          <a:prstGeom prst="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线下训练集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0E4A05-69D4-4D5F-966A-4F2E388842A6}"/>
              </a:ext>
            </a:extLst>
          </p:cNvPr>
          <p:cNvSpPr/>
          <p:nvPr/>
        </p:nvSpPr>
        <p:spPr>
          <a:xfrm>
            <a:off x="31761258" y="4890447"/>
            <a:ext cx="9288769" cy="1312941"/>
          </a:xfrm>
          <a:prstGeom prst="rect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线下测试集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D6846F-B254-4B5E-8511-0D335F97FD55}"/>
              </a:ext>
            </a:extLst>
          </p:cNvPr>
          <p:cNvSpPr/>
          <p:nvPr/>
        </p:nvSpPr>
        <p:spPr>
          <a:xfrm>
            <a:off x="30049472" y="2963421"/>
            <a:ext cx="3368902" cy="1126462"/>
          </a:xfrm>
          <a:prstGeom prst="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7</a:t>
            </a:r>
            <a:r>
              <a:rPr lang="zh-TW" altLang="en-US" sz="4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日</a:t>
            </a:r>
            <a:r>
              <a:rPr lang="en-US" altLang="zh-TW" sz="4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10:00</a:t>
            </a:r>
            <a:endParaRPr lang="zh-TW" altLang="en-US" sz="4800" dirty="0"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9E89660E-67F1-4B3A-A91D-D0C65322CEDA}"/>
              </a:ext>
            </a:extLst>
          </p:cNvPr>
          <p:cNvSpPr/>
          <p:nvPr/>
        </p:nvSpPr>
        <p:spPr>
          <a:xfrm rot="10800000">
            <a:off x="31533658" y="3952566"/>
            <a:ext cx="455202" cy="683637"/>
          </a:xfrm>
          <a:prstGeom prst="triangle">
            <a:avLst>
              <a:gd name="adj" fmla="val 50000"/>
            </a:avLst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16F345-757F-47C0-9004-C1BE145F1E7A}"/>
              </a:ext>
            </a:extLst>
          </p:cNvPr>
          <p:cNvSpPr/>
          <p:nvPr/>
        </p:nvSpPr>
        <p:spPr>
          <a:xfrm>
            <a:off x="20758355" y="10832848"/>
            <a:ext cx="16792722" cy="1314000"/>
          </a:xfrm>
          <a:prstGeom prst="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训练集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9BA0FC-F53B-4FCE-B5DF-52C2FC298A6D}"/>
              </a:ext>
            </a:extLst>
          </p:cNvPr>
          <p:cNvSpPr/>
          <p:nvPr/>
        </p:nvSpPr>
        <p:spPr>
          <a:xfrm>
            <a:off x="37551077" y="10832848"/>
            <a:ext cx="5789818" cy="1314000"/>
          </a:xfrm>
          <a:prstGeom prst="rect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120040-0037-4AF7-8CD1-624892ECBC6A}"/>
              </a:ext>
            </a:extLst>
          </p:cNvPr>
          <p:cNvSpPr/>
          <p:nvPr/>
        </p:nvSpPr>
        <p:spPr>
          <a:xfrm>
            <a:off x="35866626" y="12936897"/>
            <a:ext cx="3368902" cy="1126462"/>
          </a:xfrm>
          <a:prstGeom prst="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7</a:t>
            </a:r>
            <a:r>
              <a:rPr lang="zh-TW" altLang="en-US" sz="4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日</a:t>
            </a:r>
            <a:r>
              <a:rPr lang="en-US" altLang="zh-TW" sz="48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12:00</a:t>
            </a:r>
            <a:endParaRPr lang="zh-TW" altLang="en-US" sz="4800" dirty="0"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4BA3094D-6A79-44C3-ADBB-0690ABD2EC25}"/>
              </a:ext>
            </a:extLst>
          </p:cNvPr>
          <p:cNvSpPr/>
          <p:nvPr/>
        </p:nvSpPr>
        <p:spPr>
          <a:xfrm>
            <a:off x="37318839" y="12303468"/>
            <a:ext cx="455202" cy="683637"/>
          </a:xfrm>
          <a:prstGeom prst="triangle">
            <a:avLst>
              <a:gd name="adj" fmla="val 50000"/>
            </a:avLst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語音泡泡: 圓角矩形 1">
            <a:extLst>
              <a:ext uri="{FF2B5EF4-FFF2-40B4-BE49-F238E27FC236}">
                <a16:creationId xmlns:a16="http://schemas.microsoft.com/office/drawing/2014/main" id="{DAA6888B-4C52-4A70-B884-8946C7D12583}"/>
              </a:ext>
            </a:extLst>
          </p:cNvPr>
          <p:cNvSpPr/>
          <p:nvPr/>
        </p:nvSpPr>
        <p:spPr>
          <a:xfrm>
            <a:off x="2750443" y="5049892"/>
            <a:ext cx="12318029" cy="6052870"/>
          </a:xfrm>
          <a:prstGeom prst="wedgeRoundRectCallout">
            <a:avLst>
              <a:gd name="adj1" fmla="val 69124"/>
              <a:gd name="adj2" fmla="val -25890"/>
              <a:gd name="adj3" fmla="val 16667"/>
            </a:avLst>
          </a:prstGeom>
          <a:noFill/>
          <a:ln w="57150">
            <a:solidFill>
              <a:srgbClr val="E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为提升我们优化算法的效率，减少线上成绩的运气性成分，同时避免我们的算法过度依赖于线上数据集，我们认真地进行了线下测试。我们始终确保我们在线上验证的优化在线下均有显著的提升。</a:t>
            </a:r>
            <a:endParaRPr lang="en-US" altLang="zh-TW" sz="4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821F1C9-8B1C-42DD-9479-459ACBD3A7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FBB7A2B-332D-47CD-84CA-06206E6772F2}"/>
              </a:ext>
            </a:extLst>
          </p:cNvPr>
          <p:cNvSpPr/>
          <p:nvPr/>
        </p:nvSpPr>
        <p:spPr>
          <a:xfrm>
            <a:off x="20758356" y="6976531"/>
            <a:ext cx="11002903" cy="1312941"/>
          </a:xfrm>
          <a:prstGeom prst="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线下训练集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D7B9F3A-5D52-49BA-8554-5F7145841DD8}"/>
              </a:ext>
            </a:extLst>
          </p:cNvPr>
          <p:cNvSpPr/>
          <p:nvPr/>
        </p:nvSpPr>
        <p:spPr>
          <a:xfrm>
            <a:off x="19692257" y="5110430"/>
            <a:ext cx="804486" cy="2988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79C0ED-5E5A-4859-8BA7-944B548D38B1}"/>
              </a:ext>
            </a:extLst>
          </p:cNvPr>
          <p:cNvSpPr txBox="1"/>
          <p:nvPr/>
        </p:nvSpPr>
        <p:spPr>
          <a:xfrm>
            <a:off x="17789812" y="6082313"/>
            <a:ext cx="1771639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7148B15-7C95-4C4A-B9D5-E75F2F992D70}"/>
              </a:ext>
            </a:extLst>
          </p:cNvPr>
          <p:cNvSpPr txBox="1"/>
          <p:nvPr/>
        </p:nvSpPr>
        <p:spPr>
          <a:xfrm>
            <a:off x="17920618" y="10967461"/>
            <a:ext cx="1771639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线上</a:t>
            </a:r>
          </a:p>
        </p:txBody>
      </p:sp>
      <p:sp>
        <p:nvSpPr>
          <p:cNvPr id="24" name="文本框 1">
            <a:extLst>
              <a:ext uri="{FF2B5EF4-FFF2-40B4-BE49-F238E27FC236}">
                <a16:creationId xmlns:a16="http://schemas.microsoft.com/office/drawing/2014/main" id="{54CD8F5E-9E06-48F1-8AB1-EB176978806D}"/>
              </a:ext>
            </a:extLst>
          </p:cNvPr>
          <p:cNvSpPr txBox="1"/>
          <p:nvPr/>
        </p:nvSpPr>
        <p:spPr>
          <a:xfrm>
            <a:off x="5306400" y="1374459"/>
            <a:ext cx="48979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线下测试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A28775-B145-4E18-A9AE-9475F7E92B1A}"/>
              </a:ext>
            </a:extLst>
          </p:cNvPr>
          <p:cNvSpPr/>
          <p:nvPr/>
        </p:nvSpPr>
        <p:spPr>
          <a:xfrm>
            <a:off x="31756621" y="7000706"/>
            <a:ext cx="9293407" cy="1312941"/>
          </a:xfrm>
          <a:prstGeom prst="rect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线下测试集（随机</a:t>
            </a:r>
            <a:r>
              <a:rPr lang="en-US" altLang="zh-TW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15%</a:t>
            </a:r>
            <a:r>
              <a:rPr lang="zh-TW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5531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9">
            <a:extLst>
              <a:ext uri="{FF2B5EF4-FFF2-40B4-BE49-F238E27FC236}">
                <a16:creationId xmlns:a16="http://schemas.microsoft.com/office/drawing/2014/main" id="{39D080B7-A86B-4ECD-8770-BD4537A65146}"/>
              </a:ext>
            </a:extLst>
          </p:cNvPr>
          <p:cNvSpPr/>
          <p:nvPr/>
        </p:nvSpPr>
        <p:spPr>
          <a:xfrm>
            <a:off x="15492728" y="2646548"/>
            <a:ext cx="3240000" cy="1080000"/>
          </a:xfrm>
          <a:prstGeom prst="round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31</a:t>
            </a:r>
            <a:r>
              <a:rPr lang="zh-TW" altLang="en-US" sz="48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日</a:t>
            </a:r>
            <a:r>
              <a:rPr lang="en-US" altLang="zh-TW" sz="48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-5</a:t>
            </a:r>
            <a:r>
              <a:rPr lang="zh-TW" altLang="en-US" sz="48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日</a:t>
            </a:r>
          </a:p>
        </p:txBody>
      </p:sp>
      <p:sp>
        <p:nvSpPr>
          <p:cNvPr id="4" name="矩形: 圓角 30">
            <a:extLst>
              <a:ext uri="{FF2B5EF4-FFF2-40B4-BE49-F238E27FC236}">
                <a16:creationId xmlns:a16="http://schemas.microsoft.com/office/drawing/2014/main" id="{209C227A-D085-4402-826D-2801CF1A7C5C}"/>
              </a:ext>
            </a:extLst>
          </p:cNvPr>
          <p:cNvSpPr/>
          <p:nvPr/>
        </p:nvSpPr>
        <p:spPr>
          <a:xfrm>
            <a:off x="18989020" y="2608857"/>
            <a:ext cx="3240000" cy="1080000"/>
          </a:xfrm>
          <a:prstGeom prst="round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6</a:t>
            </a:r>
            <a:r>
              <a:rPr lang="zh-TW" altLang="en-US" sz="48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日</a:t>
            </a:r>
          </a:p>
        </p:txBody>
      </p:sp>
      <p:sp>
        <p:nvSpPr>
          <p:cNvPr id="5" name="矩形: 圓角 31">
            <a:extLst>
              <a:ext uri="{FF2B5EF4-FFF2-40B4-BE49-F238E27FC236}">
                <a16:creationId xmlns:a16="http://schemas.microsoft.com/office/drawing/2014/main" id="{A48DF56B-31CA-4004-8438-C3565DC8774C}"/>
              </a:ext>
            </a:extLst>
          </p:cNvPr>
          <p:cNvSpPr/>
          <p:nvPr/>
        </p:nvSpPr>
        <p:spPr>
          <a:xfrm>
            <a:off x="22485312" y="2608857"/>
            <a:ext cx="3240000" cy="1080000"/>
          </a:xfrm>
          <a:prstGeom prst="round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7</a:t>
            </a:r>
            <a:r>
              <a:rPr lang="zh-TW" altLang="en-US" sz="48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日上午</a:t>
            </a:r>
          </a:p>
        </p:txBody>
      </p:sp>
      <p:sp>
        <p:nvSpPr>
          <p:cNvPr id="6" name="矩形: 圓角 32">
            <a:extLst>
              <a:ext uri="{FF2B5EF4-FFF2-40B4-BE49-F238E27FC236}">
                <a16:creationId xmlns:a16="http://schemas.microsoft.com/office/drawing/2014/main" id="{ED89745C-FBB1-4B43-BC5A-9FDA1E0CA159}"/>
              </a:ext>
            </a:extLst>
          </p:cNvPr>
          <p:cNvSpPr/>
          <p:nvPr/>
        </p:nvSpPr>
        <p:spPr>
          <a:xfrm>
            <a:off x="25981604" y="2603315"/>
            <a:ext cx="3240000" cy="1080000"/>
          </a:xfrm>
          <a:prstGeom prst="roundRect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7</a:t>
            </a:r>
            <a:r>
              <a:rPr lang="zh-TW" altLang="en-US" sz="48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日下午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B636D0-2F32-4E21-9953-2EBC129319B7}"/>
              </a:ext>
            </a:extLst>
          </p:cNvPr>
          <p:cNvSpPr/>
          <p:nvPr/>
        </p:nvSpPr>
        <p:spPr>
          <a:xfrm>
            <a:off x="4925730" y="8513566"/>
            <a:ext cx="5760000" cy="1440000"/>
          </a:xfrm>
          <a:prstGeom prst="rect">
            <a:avLst/>
          </a:prstGeom>
          <a:ln w="57150">
            <a:solidFill>
              <a:srgbClr val="E33D6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Key(id</a:t>
            </a:r>
            <a:r>
              <a:rPr lang="zh-CN" altLang="en-US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类特征</a:t>
            </a:r>
            <a:r>
              <a:rPr lang="en-US" altLang="zh-CN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)</a:t>
            </a:r>
            <a:endParaRPr lang="zh-CN" altLang="en-US" sz="4800" dirty="0">
              <a:latin typeface="Calibri" panose="020F0502020204030204" pitchFamily="34" charset="0"/>
              <a:ea typeface="Microsoft YaHei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88368A-902E-48E6-B077-E805EA88A01D}"/>
              </a:ext>
            </a:extLst>
          </p:cNvPr>
          <p:cNvSpPr/>
          <p:nvPr/>
        </p:nvSpPr>
        <p:spPr>
          <a:xfrm>
            <a:off x="10658251" y="8513566"/>
            <a:ext cx="5760000" cy="1440000"/>
          </a:xfrm>
          <a:prstGeom prst="rect">
            <a:avLst/>
          </a:prstGeom>
          <a:ln w="57150">
            <a:solidFill>
              <a:srgbClr val="E33D6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features</a:t>
            </a:r>
            <a:endParaRPr lang="zh-CN" altLang="en-US" sz="4800" dirty="0">
              <a:latin typeface="Calibri" panose="020F0502020204030204" pitchFamily="34" charset="0"/>
              <a:ea typeface="Microsoft YaHei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C2C339-D4EA-4E29-8164-DD924A3C9FCD}"/>
              </a:ext>
            </a:extLst>
          </p:cNvPr>
          <p:cNvSpPr/>
          <p:nvPr/>
        </p:nvSpPr>
        <p:spPr>
          <a:xfrm>
            <a:off x="17906397" y="8513566"/>
            <a:ext cx="5760000" cy="1440000"/>
          </a:xfrm>
          <a:prstGeom prst="rect">
            <a:avLst/>
          </a:prstGeom>
          <a:ln w="57150">
            <a:solidFill>
              <a:srgbClr val="E33D6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Key(id</a:t>
            </a:r>
            <a:r>
              <a:rPr lang="zh-CN" altLang="en-US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类特征</a:t>
            </a:r>
            <a:r>
              <a:rPr lang="en-US" altLang="zh-CN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)</a:t>
            </a:r>
            <a:endParaRPr lang="zh-CN" altLang="en-US" sz="4800" dirty="0">
              <a:latin typeface="Calibri" panose="020F0502020204030204" pitchFamily="34" charset="0"/>
              <a:ea typeface="Microsoft YaHei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9002FB-61FE-4445-A6EA-1232C739E599}"/>
              </a:ext>
            </a:extLst>
          </p:cNvPr>
          <p:cNvSpPr/>
          <p:nvPr/>
        </p:nvSpPr>
        <p:spPr>
          <a:xfrm>
            <a:off x="23677018" y="8505249"/>
            <a:ext cx="5760000" cy="1440000"/>
          </a:xfrm>
          <a:prstGeom prst="rect">
            <a:avLst/>
          </a:prstGeom>
          <a:ln w="57150">
            <a:solidFill>
              <a:srgbClr val="E33D6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features</a:t>
            </a:r>
            <a:endParaRPr lang="zh-CN" altLang="en-US" sz="4800" dirty="0">
              <a:latin typeface="Calibri" panose="020F0502020204030204" pitchFamily="34" charset="0"/>
              <a:ea typeface="Microsoft YaHei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51">
            <a:extLst>
              <a:ext uri="{FF2B5EF4-FFF2-40B4-BE49-F238E27FC236}">
                <a16:creationId xmlns:a16="http://schemas.microsoft.com/office/drawing/2014/main" id="{C0A475D2-EC42-41E6-8124-32F454BDF45B}"/>
              </a:ext>
            </a:extLst>
          </p:cNvPr>
          <p:cNvSpPr txBox="1"/>
          <p:nvPr/>
        </p:nvSpPr>
        <p:spPr>
          <a:xfrm>
            <a:off x="9411756" y="1057616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主模型</a:t>
            </a:r>
          </a:p>
        </p:txBody>
      </p:sp>
      <p:sp>
        <p:nvSpPr>
          <p:cNvPr id="12" name="文本框 52">
            <a:extLst>
              <a:ext uri="{FF2B5EF4-FFF2-40B4-BE49-F238E27FC236}">
                <a16:creationId xmlns:a16="http://schemas.microsoft.com/office/drawing/2014/main" id="{9C117627-1AF5-4AF7-AF20-E21A0F45DF13}"/>
              </a:ext>
            </a:extLst>
          </p:cNvPr>
          <p:cNvSpPr txBox="1"/>
          <p:nvPr/>
        </p:nvSpPr>
        <p:spPr>
          <a:xfrm>
            <a:off x="21909647" y="10576170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全局数据模型</a:t>
            </a:r>
          </a:p>
        </p:txBody>
      </p:sp>
      <p:sp>
        <p:nvSpPr>
          <p:cNvPr id="13" name="文本框 53">
            <a:extLst>
              <a:ext uri="{FF2B5EF4-FFF2-40B4-BE49-F238E27FC236}">
                <a16:creationId xmlns:a16="http://schemas.microsoft.com/office/drawing/2014/main" id="{3310C7F8-0DCA-453B-A7AC-4255A9034EB2}"/>
              </a:ext>
            </a:extLst>
          </p:cNvPr>
          <p:cNvSpPr txBox="1"/>
          <p:nvPr/>
        </p:nvSpPr>
        <p:spPr>
          <a:xfrm>
            <a:off x="34232336" y="10485874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时间信息模型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AA3BCA-FC84-4483-9E90-FE7CF2FB6A93}"/>
              </a:ext>
            </a:extLst>
          </p:cNvPr>
          <p:cNvSpPr/>
          <p:nvPr/>
        </p:nvSpPr>
        <p:spPr>
          <a:xfrm>
            <a:off x="30872993" y="8505249"/>
            <a:ext cx="5760000" cy="1440000"/>
          </a:xfrm>
          <a:prstGeom prst="rect">
            <a:avLst/>
          </a:prstGeom>
          <a:ln w="57150">
            <a:solidFill>
              <a:srgbClr val="E33D6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Key(id</a:t>
            </a:r>
            <a:r>
              <a:rPr lang="zh-CN" altLang="en-US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类特征</a:t>
            </a:r>
            <a:r>
              <a:rPr lang="en-US" altLang="zh-CN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)</a:t>
            </a:r>
            <a:endParaRPr lang="zh-CN" altLang="en-US" sz="4800" dirty="0">
              <a:latin typeface="Calibri" panose="020F0502020204030204" pitchFamily="34" charset="0"/>
              <a:ea typeface="Microsoft YaHei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3F9305-2FCD-42BA-A0DC-F4F83A264442}"/>
              </a:ext>
            </a:extLst>
          </p:cNvPr>
          <p:cNvSpPr/>
          <p:nvPr/>
        </p:nvSpPr>
        <p:spPr>
          <a:xfrm>
            <a:off x="36632993" y="8505249"/>
            <a:ext cx="5760000" cy="1440000"/>
          </a:xfrm>
          <a:prstGeom prst="rect">
            <a:avLst/>
          </a:prstGeom>
          <a:ln w="57150">
            <a:solidFill>
              <a:srgbClr val="E33D6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Calibri" panose="020F0502020204030204" pitchFamily="34" charset="0"/>
                <a:ea typeface="Microsoft YaHei Light" panose="020B0502040204020203" pitchFamily="34" charset="-122"/>
                <a:cs typeface="Calibri" panose="020F0502020204030204" pitchFamily="34" charset="0"/>
              </a:rPr>
              <a:t>features</a:t>
            </a:r>
            <a:endParaRPr lang="zh-CN" altLang="en-US" sz="4800" dirty="0">
              <a:latin typeface="Calibri" panose="020F0502020204030204" pitchFamily="34" charset="0"/>
              <a:ea typeface="Microsoft YaHei Light" panose="020B0502040204020203" pitchFamily="34" charset="-122"/>
              <a:cs typeface="Calibri" panose="020F0502020204030204" pitchFamily="34" charset="0"/>
            </a:endParaRPr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D5370190-E89B-469F-BADC-E7466304481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13543167" y="-2048580"/>
            <a:ext cx="4824709" cy="16299582"/>
          </a:xfrm>
          <a:prstGeom prst="curvedConnector3">
            <a:avLst>
              <a:gd name="adj1" fmla="val 18864"/>
            </a:avLst>
          </a:prstGeom>
          <a:ln w="57150">
            <a:solidFill>
              <a:srgbClr val="E85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左大括号 37">
            <a:extLst>
              <a:ext uri="{FF2B5EF4-FFF2-40B4-BE49-F238E27FC236}">
                <a16:creationId xmlns:a16="http://schemas.microsoft.com/office/drawing/2014/main" id="{B5BC0D60-58A3-46F1-A57E-F956201CBE2A}"/>
              </a:ext>
            </a:extLst>
          </p:cNvPr>
          <p:cNvSpPr/>
          <p:nvPr/>
        </p:nvSpPr>
        <p:spPr>
          <a:xfrm rot="16200000">
            <a:off x="20325854" y="-38139"/>
            <a:ext cx="470066" cy="8321146"/>
          </a:xfrm>
          <a:prstGeom prst="leftBrace">
            <a:avLst/>
          </a:prstGeom>
          <a:ln w="57150">
            <a:solidFill>
              <a:srgbClr val="9B6B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EB2F517E-BFD3-46A1-BD8A-8DAE596F6CD8}"/>
              </a:ext>
            </a:extLst>
          </p:cNvPr>
          <p:cNvCxnSpPr>
            <a:stCxn id="38" idx="1"/>
            <a:endCxn id="9" idx="0"/>
          </p:cNvCxnSpPr>
          <p:nvPr/>
        </p:nvCxnSpPr>
        <p:spPr>
          <a:xfrm rot="16200000" flipH="1">
            <a:off x="18595593" y="6322761"/>
            <a:ext cx="4156099" cy="225510"/>
          </a:xfrm>
          <a:prstGeom prst="curvedConnector3">
            <a:avLst/>
          </a:prstGeom>
          <a:ln w="57150">
            <a:solidFill>
              <a:srgbClr val="E85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6EF6201B-6A98-4930-BF65-F5DDDB73F421}"/>
              </a:ext>
            </a:extLst>
          </p:cNvPr>
          <p:cNvCxnSpPr>
            <a:stCxn id="38" idx="1"/>
            <a:endCxn id="10" idx="0"/>
          </p:cNvCxnSpPr>
          <p:nvPr/>
        </p:nvCxnSpPr>
        <p:spPr>
          <a:xfrm rot="16200000" flipH="1">
            <a:off x="21485061" y="3433292"/>
            <a:ext cx="4147782" cy="5996131"/>
          </a:xfrm>
          <a:prstGeom prst="curvedConnector3">
            <a:avLst/>
          </a:prstGeom>
          <a:ln w="571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曲线 43">
            <a:extLst>
              <a:ext uri="{FF2B5EF4-FFF2-40B4-BE49-F238E27FC236}">
                <a16:creationId xmlns:a16="http://schemas.microsoft.com/office/drawing/2014/main" id="{3C968400-DA93-40A3-848D-4937E437A50F}"/>
              </a:ext>
            </a:extLst>
          </p:cNvPr>
          <p:cNvCxnSpPr>
            <a:stCxn id="38" idx="1"/>
            <a:endCxn id="8" idx="0"/>
          </p:cNvCxnSpPr>
          <p:nvPr/>
        </p:nvCxnSpPr>
        <p:spPr>
          <a:xfrm rot="5400000">
            <a:off x="14971520" y="2924198"/>
            <a:ext cx="4156099" cy="7022636"/>
          </a:xfrm>
          <a:prstGeom prst="curvedConnector3">
            <a:avLst/>
          </a:prstGeom>
          <a:ln w="571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左大括号 44">
            <a:extLst>
              <a:ext uri="{FF2B5EF4-FFF2-40B4-BE49-F238E27FC236}">
                <a16:creationId xmlns:a16="http://schemas.microsoft.com/office/drawing/2014/main" id="{531B7B48-D1AA-46E0-88FB-5807E03D9CAE}"/>
              </a:ext>
            </a:extLst>
          </p:cNvPr>
          <p:cNvSpPr/>
          <p:nvPr/>
        </p:nvSpPr>
        <p:spPr>
          <a:xfrm rot="5400000">
            <a:off x="18998339" y="-620088"/>
            <a:ext cx="313281" cy="5509333"/>
          </a:xfrm>
          <a:prstGeom prst="leftBrace">
            <a:avLst/>
          </a:prstGeom>
          <a:ln w="57150">
            <a:solidFill>
              <a:srgbClr val="9B6B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8ED51385-AD2E-4F73-9DBA-4A4B5328800C}"/>
              </a:ext>
            </a:extLst>
          </p:cNvPr>
          <p:cNvCxnSpPr/>
          <p:nvPr/>
        </p:nvCxnSpPr>
        <p:spPr>
          <a:xfrm>
            <a:off x="18989020" y="1977938"/>
            <a:ext cx="15243316" cy="6527311"/>
          </a:xfrm>
          <a:prstGeom prst="curvedConnector3">
            <a:avLst>
              <a:gd name="adj1" fmla="val 97347"/>
            </a:avLst>
          </a:prstGeom>
          <a:ln w="57150">
            <a:solidFill>
              <a:srgbClr val="E85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CF8841D1-D23E-4836-A4E7-034ADF1E7802}"/>
              </a:ext>
            </a:extLst>
          </p:cNvPr>
          <p:cNvCxnSpPr/>
          <p:nvPr/>
        </p:nvCxnSpPr>
        <p:spPr>
          <a:xfrm>
            <a:off x="18989020" y="1977938"/>
            <a:ext cx="21015980" cy="6535628"/>
          </a:xfrm>
          <a:prstGeom prst="curvedConnector3">
            <a:avLst>
              <a:gd name="adj1" fmla="val 99725"/>
            </a:avLst>
          </a:prstGeom>
          <a:ln w="571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712CB784-C6D7-472E-9EE4-54C7E118C61D}"/>
              </a:ext>
            </a:extLst>
          </p:cNvPr>
          <p:cNvCxnSpPr>
            <a:stCxn id="13" idx="2"/>
            <a:endCxn id="8" idx="2"/>
          </p:cNvCxnSpPr>
          <p:nvPr/>
        </p:nvCxnSpPr>
        <p:spPr>
          <a:xfrm rot="5400000" flipH="1">
            <a:off x="24311636" y="-819819"/>
            <a:ext cx="1547971" cy="23094742"/>
          </a:xfrm>
          <a:prstGeom prst="curvedConnector3">
            <a:avLst>
              <a:gd name="adj1" fmla="val -137129"/>
            </a:avLst>
          </a:prstGeom>
          <a:ln w="571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A9798EA9-F65E-4B8A-9C41-0AE3F0989476}"/>
              </a:ext>
            </a:extLst>
          </p:cNvPr>
          <p:cNvCxnSpPr>
            <a:stCxn id="13" idx="2"/>
            <a:endCxn id="10" idx="2"/>
          </p:cNvCxnSpPr>
          <p:nvPr/>
        </p:nvCxnSpPr>
        <p:spPr>
          <a:xfrm rot="5400000" flipH="1">
            <a:off x="30816862" y="5685406"/>
            <a:ext cx="1556288" cy="10075975"/>
          </a:xfrm>
          <a:prstGeom prst="curvedConnector3">
            <a:avLst>
              <a:gd name="adj1" fmla="val -14689"/>
            </a:avLst>
          </a:prstGeom>
          <a:ln w="571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">
            <a:extLst>
              <a:ext uri="{FF2B5EF4-FFF2-40B4-BE49-F238E27FC236}">
                <a16:creationId xmlns:a16="http://schemas.microsoft.com/office/drawing/2014/main" id="{54CD8F5E-9E06-48F1-8AB1-EB176978806D}"/>
              </a:ext>
            </a:extLst>
          </p:cNvPr>
          <p:cNvSpPr txBox="1"/>
          <p:nvPr/>
        </p:nvSpPr>
        <p:spPr>
          <a:xfrm>
            <a:off x="5306400" y="1374459"/>
            <a:ext cx="48979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模型设计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D7988A06-F87C-409D-8727-96F1ED7E5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6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38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49B9EE71-BE6F-49FC-B13E-C235C780F620}"/>
              </a:ext>
            </a:extLst>
          </p:cNvPr>
          <p:cNvSpPr/>
          <p:nvPr/>
        </p:nvSpPr>
        <p:spPr>
          <a:xfrm>
            <a:off x="33162411" y="4031755"/>
            <a:ext cx="10800000" cy="6480000"/>
          </a:xfrm>
          <a:prstGeom prst="rect">
            <a:avLst/>
          </a:prstGeom>
          <a:solidFill>
            <a:srgbClr val="E33D6F"/>
          </a:solidFill>
          <a:ln w="19050"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2ACBB53-F35D-4475-AC9F-0698B23A51FF}"/>
              </a:ext>
            </a:extLst>
          </p:cNvPr>
          <p:cNvSpPr txBox="1"/>
          <p:nvPr/>
        </p:nvSpPr>
        <p:spPr>
          <a:xfrm>
            <a:off x="37848878" y="4698439"/>
            <a:ext cx="6412306" cy="49309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5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query</a:t>
            </a:r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交互特征</a:t>
            </a:r>
            <a:endParaRPr lang="en-US" altLang="zh-TW" sz="5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用户交互特征</a:t>
            </a:r>
            <a:endParaRPr lang="en-US" altLang="zh-TW" sz="5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竞争特征</a:t>
            </a:r>
            <a:endParaRPr lang="en-US" altLang="zh-TW" sz="5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业务特征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0D739D8-FC43-42AB-A58B-4D5977E42889}"/>
              </a:ext>
            </a:extLst>
          </p:cNvPr>
          <p:cNvSpPr/>
          <p:nvPr/>
        </p:nvSpPr>
        <p:spPr>
          <a:xfrm>
            <a:off x="19532436" y="4031755"/>
            <a:ext cx="10800000" cy="6480000"/>
          </a:xfrm>
          <a:prstGeom prst="rect">
            <a:avLst/>
          </a:prstGeom>
          <a:solidFill>
            <a:srgbClr val="E33D6F"/>
          </a:solidFill>
          <a:ln w="19050"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64B2D6C-3F67-4D3C-B949-72205CB02F1C}"/>
              </a:ext>
            </a:extLst>
          </p:cNvPr>
          <p:cNvSpPr txBox="1"/>
          <p:nvPr/>
        </p:nvSpPr>
        <p:spPr>
          <a:xfrm>
            <a:off x="24164605" y="4698440"/>
            <a:ext cx="6412306" cy="49309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转化率特征</a:t>
            </a:r>
            <a:endParaRPr lang="en-US" altLang="zh-TW" sz="5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排名特征</a:t>
            </a:r>
            <a:endParaRPr lang="en-US" altLang="zh-TW" sz="5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占比特征</a:t>
            </a:r>
            <a:endParaRPr lang="en-US" altLang="zh-TW" sz="5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趋势特征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9EA77D-AFFD-4DF1-8748-1EF7DC74B1E5}"/>
              </a:ext>
            </a:extLst>
          </p:cNvPr>
          <p:cNvSpPr/>
          <p:nvPr/>
        </p:nvSpPr>
        <p:spPr>
          <a:xfrm>
            <a:off x="5902625" y="4031755"/>
            <a:ext cx="10800000" cy="6480000"/>
          </a:xfrm>
          <a:prstGeom prst="rect">
            <a:avLst/>
          </a:prstGeom>
          <a:solidFill>
            <a:srgbClr val="E33D6F"/>
          </a:solidFill>
          <a:ln w="19050"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803921-060C-45F9-A282-D3F83A911685}"/>
              </a:ext>
            </a:extLst>
          </p:cNvPr>
          <p:cNvSpPr txBox="1"/>
          <p:nvPr/>
        </p:nvSpPr>
        <p:spPr>
          <a:xfrm>
            <a:off x="10385985" y="6825229"/>
            <a:ext cx="6244240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基础特征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549ECA-3588-41B6-AA05-74EE316F6C73}"/>
              </a:ext>
            </a:extLst>
          </p:cNvPr>
          <p:cNvSpPr/>
          <p:nvPr/>
        </p:nvSpPr>
        <p:spPr>
          <a:xfrm>
            <a:off x="6189912" y="4321506"/>
            <a:ext cx="10235708" cy="58511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990E4C4-A89C-458D-8D12-8624338591CA}"/>
              </a:ext>
            </a:extLst>
          </p:cNvPr>
          <p:cNvCxnSpPr>
            <a:cxnSpLocks/>
          </p:cNvCxnSpPr>
          <p:nvPr/>
        </p:nvCxnSpPr>
        <p:spPr>
          <a:xfrm>
            <a:off x="9187998" y="4816800"/>
            <a:ext cx="0" cy="487679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B7851AC9-48DF-45DB-9524-6584153DE0C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54" y="5975755"/>
            <a:ext cx="2165898" cy="2165898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41AA0D4A-8C50-4C70-AA07-81B6F9FAA9F4}"/>
              </a:ext>
            </a:extLst>
          </p:cNvPr>
          <p:cNvSpPr txBox="1"/>
          <p:nvPr/>
        </p:nvSpPr>
        <p:spPr>
          <a:xfrm>
            <a:off x="6719231" y="4698440"/>
            <a:ext cx="2031325" cy="51769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（原始特征）</a:t>
            </a:r>
            <a:endParaRPr lang="en-US" altLang="zh-TW" sz="6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一类特征群</a:t>
            </a:r>
            <a:endParaRPr lang="en-US" altLang="zh-TW" sz="6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8F6C69D-5877-4CC6-880E-FE253674AFCD}"/>
              </a:ext>
            </a:extLst>
          </p:cNvPr>
          <p:cNvSpPr/>
          <p:nvPr/>
        </p:nvSpPr>
        <p:spPr>
          <a:xfrm>
            <a:off x="19776911" y="4325420"/>
            <a:ext cx="10234800" cy="585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191A86E7-1DF8-4AA1-9403-36144B8460F2}"/>
              </a:ext>
            </a:extLst>
          </p:cNvPr>
          <p:cNvCxnSpPr>
            <a:cxnSpLocks/>
          </p:cNvCxnSpPr>
          <p:nvPr/>
        </p:nvCxnSpPr>
        <p:spPr>
          <a:xfrm>
            <a:off x="22817809" y="4815510"/>
            <a:ext cx="0" cy="487808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18A7FD-4F5A-4E9D-98F4-36C8906C42C8}"/>
              </a:ext>
            </a:extLst>
          </p:cNvPr>
          <p:cNvSpPr txBox="1"/>
          <p:nvPr/>
        </p:nvSpPr>
        <p:spPr>
          <a:xfrm>
            <a:off x="20271640" y="4859590"/>
            <a:ext cx="2031325" cy="48340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（简单特征）</a:t>
            </a:r>
            <a:endParaRPr lang="en-US" altLang="zh-TW" sz="6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二类特征群</a:t>
            </a:r>
            <a:endParaRPr lang="en-US" altLang="zh-TW" sz="6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BF2C2B2-267A-44D5-BECF-A0998E639851}"/>
              </a:ext>
            </a:extLst>
          </p:cNvPr>
          <p:cNvSpPr/>
          <p:nvPr/>
        </p:nvSpPr>
        <p:spPr>
          <a:xfrm>
            <a:off x="33398827" y="4325420"/>
            <a:ext cx="10234800" cy="585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B44D3C9-540B-4CEA-B701-61ECB4C9FD3E}"/>
              </a:ext>
            </a:extLst>
          </p:cNvPr>
          <p:cNvCxnSpPr>
            <a:cxnSpLocks/>
          </p:cNvCxnSpPr>
          <p:nvPr/>
        </p:nvCxnSpPr>
        <p:spPr>
          <a:xfrm>
            <a:off x="36447784" y="4816800"/>
            <a:ext cx="0" cy="482148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222675C-D3F8-4A99-8450-60A060E55EF7}"/>
              </a:ext>
            </a:extLst>
          </p:cNvPr>
          <p:cNvSpPr txBox="1"/>
          <p:nvPr/>
        </p:nvSpPr>
        <p:spPr>
          <a:xfrm>
            <a:off x="33889100" y="4940481"/>
            <a:ext cx="2031325" cy="46978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（复杂特征）</a:t>
            </a:r>
            <a:endParaRPr lang="en-US" altLang="zh-TW" sz="6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三类特征群</a:t>
            </a:r>
            <a:endParaRPr lang="en-US" altLang="zh-TW" sz="6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8E5582CD-4D15-42B4-9734-7F6721027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636" y="5975755"/>
            <a:ext cx="2167200" cy="21672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73161568-1F2A-409B-BDD3-E4F10627056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216" y="5975755"/>
            <a:ext cx="2167200" cy="21672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6A9C4A8-E9CC-4E66-9527-4C11518DC1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  <p:sp>
        <p:nvSpPr>
          <p:cNvPr id="22" name="文本框 1">
            <a:extLst>
              <a:ext uri="{FF2B5EF4-FFF2-40B4-BE49-F238E27FC236}">
                <a16:creationId xmlns:a16="http://schemas.microsoft.com/office/drawing/2014/main" id="{54CD8F5E-9E06-48F1-8AB1-EB176978806D}"/>
              </a:ext>
            </a:extLst>
          </p:cNvPr>
          <p:cNvSpPr txBox="1"/>
          <p:nvPr/>
        </p:nvSpPr>
        <p:spPr>
          <a:xfrm>
            <a:off x="5306400" y="1374459"/>
            <a:ext cx="10110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特征工程    </a:t>
            </a:r>
            <a:r>
              <a:rPr kumimoji="1"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特征群</a:t>
            </a:r>
          </a:p>
        </p:txBody>
      </p:sp>
    </p:spTree>
    <p:extLst>
      <p:ext uri="{BB962C8B-B14F-4D97-AF65-F5344CB8AC3E}">
        <p14:creationId xmlns:p14="http://schemas.microsoft.com/office/powerpoint/2010/main" val="160280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12DCC72A-003F-4284-9781-BA9D4B671BB7}"/>
              </a:ext>
            </a:extLst>
          </p:cNvPr>
          <p:cNvSpPr/>
          <p:nvPr/>
        </p:nvSpPr>
        <p:spPr>
          <a:xfrm>
            <a:off x="5998783" y="4917629"/>
            <a:ext cx="10394396" cy="5794825"/>
          </a:xfrm>
          <a:prstGeom prst="rect">
            <a:avLst/>
          </a:prstGeom>
          <a:solidFill>
            <a:srgbClr val="9B6BF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19FF537-61B8-4EE5-97A5-26FA0F834DF1}"/>
              </a:ext>
            </a:extLst>
          </p:cNvPr>
          <p:cNvSpPr/>
          <p:nvPr/>
        </p:nvSpPr>
        <p:spPr>
          <a:xfrm>
            <a:off x="19811515" y="1831294"/>
            <a:ext cx="23609535" cy="10209011"/>
          </a:xfrm>
          <a:prstGeom prst="rect">
            <a:avLst/>
          </a:prstGeom>
          <a:solidFill>
            <a:srgbClr val="E3436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54CD8F5E-9E06-48F1-8AB1-EB176978806D}"/>
              </a:ext>
            </a:extLst>
          </p:cNvPr>
          <p:cNvSpPr txBox="1"/>
          <p:nvPr/>
        </p:nvSpPr>
        <p:spPr>
          <a:xfrm>
            <a:off x="5306399" y="1375200"/>
            <a:ext cx="17519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特征工程　</a:t>
            </a:r>
            <a:r>
              <a:rPr kumimoji="1" lang="zh-CN" altLang="en-US" sz="8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特征群（基础，转化率）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B5A8F4-D452-4391-ABC0-8D4C81A26ECA}"/>
              </a:ext>
            </a:extLst>
          </p:cNvPr>
          <p:cNvSpPr/>
          <p:nvPr/>
        </p:nvSpPr>
        <p:spPr>
          <a:xfrm>
            <a:off x="8568940" y="5279624"/>
            <a:ext cx="6827145" cy="5262979"/>
          </a:xfrm>
          <a:prstGeom prst="rect">
            <a:avLst/>
          </a:prstGeom>
          <a:ln w="19050">
            <a:solidFill>
              <a:srgbClr val="E33D6F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店铺下的商品数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商品类别和q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ue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ry相同的类别数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商品属性和query相同的属性数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商品属性个数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query的类别数目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query的属性数目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FA5EB5-5DCF-44DE-B7B2-CFC75530F722}"/>
              </a:ext>
            </a:extLst>
          </p:cNvPr>
          <p:cNvSpPr/>
          <p:nvPr/>
        </p:nvSpPr>
        <p:spPr>
          <a:xfrm>
            <a:off x="27806343" y="9851220"/>
            <a:ext cx="8381650" cy="1895394"/>
          </a:xfrm>
          <a:prstGeom prst="rect">
            <a:avLst/>
          </a:prstGeom>
          <a:noFill/>
          <a:ln w="38100">
            <a:solidFill>
              <a:srgbClr val="E33D6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用户转化率平滑　</a:t>
            </a:r>
            <a:r>
              <a:rPr lang="en-US" altLang="zh-TW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buy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/ 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(click 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el-GR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用户行为编码　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Encode(buy, click)</a:t>
            </a:r>
            <a:endParaRPr lang="zh-CN" altLang="en-US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1571322-DF66-44FC-9DBB-A93F38EBC756}"/>
              </a:ext>
            </a:extLst>
          </p:cNvPr>
          <p:cNvSpPr/>
          <p:nvPr/>
        </p:nvSpPr>
        <p:spPr>
          <a:xfrm>
            <a:off x="27806343" y="8633116"/>
            <a:ext cx="14476212" cy="741600"/>
          </a:xfrm>
          <a:prstGeom prst="rect">
            <a:avLst/>
          </a:prstGeom>
          <a:noFill/>
          <a:ln w="38100">
            <a:solidFill>
              <a:srgbClr val="E33D6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类特征 点击次数，购买次数，转化率，占前面所有天的比例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0E3F9B-D9BC-465A-BB53-976E2A1BF781}"/>
              </a:ext>
            </a:extLst>
          </p:cNvPr>
          <p:cNvSpPr/>
          <p:nvPr/>
        </p:nvSpPr>
        <p:spPr>
          <a:xfrm>
            <a:off x="27806343" y="7414387"/>
            <a:ext cx="8418154" cy="742225"/>
          </a:xfrm>
          <a:prstGeom prst="rect">
            <a:avLst/>
          </a:prstGeom>
          <a:noFill/>
          <a:ln w="38100">
            <a:solidFill>
              <a:srgbClr val="E33D6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类特征 点击次数，购买次数，转化率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D8D3AA-397F-4AAE-AA0D-DC068F873BD2}"/>
              </a:ext>
            </a:extLst>
          </p:cNvPr>
          <p:cNvSpPr/>
          <p:nvPr/>
        </p:nvSpPr>
        <p:spPr>
          <a:xfrm>
            <a:off x="23583136" y="7482370"/>
            <a:ext cx="3913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测试日前全部时间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ECB0CB0-45EB-46F5-8486-96D57ED9B9D3}"/>
              </a:ext>
            </a:extLst>
          </p:cNvPr>
          <p:cNvSpPr/>
          <p:nvPr/>
        </p:nvSpPr>
        <p:spPr>
          <a:xfrm>
            <a:off x="24521517" y="8728385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测试日前一日</a:t>
            </a:r>
          </a:p>
        </p:txBody>
      </p:sp>
      <p:sp>
        <p:nvSpPr>
          <p:cNvPr id="29" name="椭圆 52">
            <a:extLst>
              <a:ext uri="{FF2B5EF4-FFF2-40B4-BE49-F238E27FC236}">
                <a16:creationId xmlns:a16="http://schemas.microsoft.com/office/drawing/2014/main" id="{2ED45BF8-5954-4FF5-9FEF-17954BB0A8E3}"/>
              </a:ext>
            </a:extLst>
          </p:cNvPr>
          <p:cNvSpPr/>
          <p:nvPr/>
        </p:nvSpPr>
        <p:spPr>
          <a:xfrm flipV="1">
            <a:off x="27942285" y="3108073"/>
            <a:ext cx="2518934" cy="2518934"/>
          </a:xfrm>
          <a:prstGeom prst="ellipse">
            <a:avLst/>
          </a:prstGeom>
          <a:solidFill>
            <a:srgbClr val="9B6B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椭圆 5">
            <a:extLst>
              <a:ext uri="{FF2B5EF4-FFF2-40B4-BE49-F238E27FC236}">
                <a16:creationId xmlns:a16="http://schemas.microsoft.com/office/drawing/2014/main" id="{4637F0AC-B241-47A2-A11A-71451816B2A7}"/>
              </a:ext>
            </a:extLst>
          </p:cNvPr>
          <p:cNvSpPr/>
          <p:nvPr/>
        </p:nvSpPr>
        <p:spPr>
          <a:xfrm>
            <a:off x="23935541" y="3108073"/>
            <a:ext cx="2518934" cy="2518934"/>
          </a:xfrm>
          <a:prstGeom prst="ellipse">
            <a:avLst/>
          </a:prstGeom>
          <a:solidFill>
            <a:srgbClr val="E33D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椭圆 58">
            <a:extLst>
              <a:ext uri="{FF2B5EF4-FFF2-40B4-BE49-F238E27FC236}">
                <a16:creationId xmlns:a16="http://schemas.microsoft.com/office/drawing/2014/main" id="{85EB8A3D-65FA-4214-B3F8-DD33CD9E3C43}"/>
              </a:ext>
            </a:extLst>
          </p:cNvPr>
          <p:cNvSpPr/>
          <p:nvPr/>
        </p:nvSpPr>
        <p:spPr>
          <a:xfrm flipV="1">
            <a:off x="35840601" y="3079045"/>
            <a:ext cx="2518934" cy="2518934"/>
          </a:xfrm>
          <a:prstGeom prst="ellipse">
            <a:avLst/>
          </a:prstGeom>
          <a:solidFill>
            <a:srgbClr val="9B6B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椭圆 55">
            <a:extLst>
              <a:ext uri="{FF2B5EF4-FFF2-40B4-BE49-F238E27FC236}">
                <a16:creationId xmlns:a16="http://schemas.microsoft.com/office/drawing/2014/main" id="{451BB0F7-220E-44D3-938F-14A977C47BCF}"/>
              </a:ext>
            </a:extLst>
          </p:cNvPr>
          <p:cNvSpPr/>
          <p:nvPr/>
        </p:nvSpPr>
        <p:spPr>
          <a:xfrm>
            <a:off x="31863172" y="3108073"/>
            <a:ext cx="2518934" cy="2518934"/>
          </a:xfrm>
          <a:prstGeom prst="ellipse">
            <a:avLst/>
          </a:prstGeom>
          <a:solidFill>
            <a:srgbClr val="E33D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任意形状 59">
            <a:extLst>
              <a:ext uri="{FF2B5EF4-FFF2-40B4-BE49-F238E27FC236}">
                <a16:creationId xmlns:a16="http://schemas.microsoft.com/office/drawing/2014/main" id="{CB1E1927-678F-4BAA-ACC7-059A9D4A7170}"/>
              </a:ext>
            </a:extLst>
          </p:cNvPr>
          <p:cNvSpPr/>
          <p:nvPr/>
        </p:nvSpPr>
        <p:spPr>
          <a:xfrm>
            <a:off x="34827401" y="3747111"/>
            <a:ext cx="4889943" cy="2825731"/>
          </a:xfrm>
          <a:custGeom>
            <a:avLst/>
            <a:gdLst>
              <a:gd name="connsiteX0" fmla="*/ 1495053 w 3181348"/>
              <a:gd name="connsiteY0" fmla="*/ 1838394 h 1838394"/>
              <a:gd name="connsiteX1" fmla="*/ 2983619 w 3181348"/>
              <a:gd name="connsiteY1" fmla="*/ 495090 h 1838394"/>
              <a:gd name="connsiteX2" fmla="*/ 2990107 w 3181348"/>
              <a:gd name="connsiteY2" fmla="*/ 366615 h 1838394"/>
              <a:gd name="connsiteX3" fmla="*/ 3181348 w 3181348"/>
              <a:gd name="connsiteY3" fmla="*/ 366615 h 1838394"/>
              <a:gd name="connsiteX4" fmla="*/ 2795400 w 3181348"/>
              <a:gd name="connsiteY4" fmla="*/ 0 h 1838394"/>
              <a:gd name="connsiteX5" fmla="*/ 2409452 w 3181348"/>
              <a:gd name="connsiteY5" fmla="*/ 366615 h 1838394"/>
              <a:gd name="connsiteX6" fmla="*/ 2599424 w 3181348"/>
              <a:gd name="connsiteY6" fmla="*/ 366615 h 1838394"/>
              <a:gd name="connsiteX7" fmla="*/ 2594954 w 3181348"/>
              <a:gd name="connsiteY7" fmla="*/ 455145 h 1838394"/>
              <a:gd name="connsiteX8" fmla="*/ 1495053 w 3181348"/>
              <a:gd name="connsiteY8" fmla="*/ 1447712 h 1838394"/>
              <a:gd name="connsiteX9" fmla="*/ 395152 w 3181348"/>
              <a:gd name="connsiteY9" fmla="*/ 455145 h 1838394"/>
              <a:gd name="connsiteX10" fmla="*/ 390682 w 3181348"/>
              <a:gd name="connsiteY10" fmla="*/ 366615 h 1838394"/>
              <a:gd name="connsiteX11" fmla="*/ 0 w 3181348"/>
              <a:gd name="connsiteY11" fmla="*/ 366615 h 1838394"/>
              <a:gd name="connsiteX12" fmla="*/ 6487 w 3181348"/>
              <a:gd name="connsiteY12" fmla="*/ 495090 h 1838394"/>
              <a:gd name="connsiteX13" fmla="*/ 1495053 w 3181348"/>
              <a:gd name="connsiteY13" fmla="*/ 1838394 h 183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1348" h="1838394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rgbClr val="9B6B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任意形状 56">
            <a:extLst>
              <a:ext uri="{FF2B5EF4-FFF2-40B4-BE49-F238E27FC236}">
                <a16:creationId xmlns:a16="http://schemas.microsoft.com/office/drawing/2014/main" id="{FB064F38-25F5-4056-AF98-2CE6E4375BB4}"/>
              </a:ext>
            </a:extLst>
          </p:cNvPr>
          <p:cNvSpPr/>
          <p:nvPr/>
        </p:nvSpPr>
        <p:spPr>
          <a:xfrm flipV="1">
            <a:off x="30840429" y="2111449"/>
            <a:ext cx="4889943" cy="2825731"/>
          </a:xfrm>
          <a:custGeom>
            <a:avLst/>
            <a:gdLst>
              <a:gd name="connsiteX0" fmla="*/ 1495053 w 3181348"/>
              <a:gd name="connsiteY0" fmla="*/ 1838394 h 1838394"/>
              <a:gd name="connsiteX1" fmla="*/ 2983619 w 3181348"/>
              <a:gd name="connsiteY1" fmla="*/ 495090 h 1838394"/>
              <a:gd name="connsiteX2" fmla="*/ 2990107 w 3181348"/>
              <a:gd name="connsiteY2" fmla="*/ 366615 h 1838394"/>
              <a:gd name="connsiteX3" fmla="*/ 3181348 w 3181348"/>
              <a:gd name="connsiteY3" fmla="*/ 366615 h 1838394"/>
              <a:gd name="connsiteX4" fmla="*/ 2795400 w 3181348"/>
              <a:gd name="connsiteY4" fmla="*/ 0 h 1838394"/>
              <a:gd name="connsiteX5" fmla="*/ 2409452 w 3181348"/>
              <a:gd name="connsiteY5" fmla="*/ 366615 h 1838394"/>
              <a:gd name="connsiteX6" fmla="*/ 2599424 w 3181348"/>
              <a:gd name="connsiteY6" fmla="*/ 366615 h 1838394"/>
              <a:gd name="connsiteX7" fmla="*/ 2594954 w 3181348"/>
              <a:gd name="connsiteY7" fmla="*/ 455145 h 1838394"/>
              <a:gd name="connsiteX8" fmla="*/ 1495053 w 3181348"/>
              <a:gd name="connsiteY8" fmla="*/ 1447712 h 1838394"/>
              <a:gd name="connsiteX9" fmla="*/ 395152 w 3181348"/>
              <a:gd name="connsiteY9" fmla="*/ 455145 h 1838394"/>
              <a:gd name="connsiteX10" fmla="*/ 390682 w 3181348"/>
              <a:gd name="connsiteY10" fmla="*/ 366615 h 1838394"/>
              <a:gd name="connsiteX11" fmla="*/ 0 w 3181348"/>
              <a:gd name="connsiteY11" fmla="*/ 366615 h 1838394"/>
              <a:gd name="connsiteX12" fmla="*/ 6487 w 3181348"/>
              <a:gd name="connsiteY12" fmla="*/ 495090 h 1838394"/>
              <a:gd name="connsiteX13" fmla="*/ 1495053 w 3181348"/>
              <a:gd name="connsiteY13" fmla="*/ 1838394 h 183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1348" h="1838394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rgbClr val="E33D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任意形状 53">
            <a:extLst>
              <a:ext uri="{FF2B5EF4-FFF2-40B4-BE49-F238E27FC236}">
                <a16:creationId xmlns:a16="http://schemas.microsoft.com/office/drawing/2014/main" id="{2AC45790-8850-4DDC-BBD3-AC1858B345F5}"/>
              </a:ext>
            </a:extLst>
          </p:cNvPr>
          <p:cNvSpPr/>
          <p:nvPr/>
        </p:nvSpPr>
        <p:spPr>
          <a:xfrm>
            <a:off x="26885972" y="3809655"/>
            <a:ext cx="4889943" cy="2825731"/>
          </a:xfrm>
          <a:custGeom>
            <a:avLst/>
            <a:gdLst>
              <a:gd name="connsiteX0" fmla="*/ 1495053 w 3181348"/>
              <a:gd name="connsiteY0" fmla="*/ 1838394 h 1838394"/>
              <a:gd name="connsiteX1" fmla="*/ 2983619 w 3181348"/>
              <a:gd name="connsiteY1" fmla="*/ 495090 h 1838394"/>
              <a:gd name="connsiteX2" fmla="*/ 2990107 w 3181348"/>
              <a:gd name="connsiteY2" fmla="*/ 366615 h 1838394"/>
              <a:gd name="connsiteX3" fmla="*/ 3181348 w 3181348"/>
              <a:gd name="connsiteY3" fmla="*/ 366615 h 1838394"/>
              <a:gd name="connsiteX4" fmla="*/ 2795400 w 3181348"/>
              <a:gd name="connsiteY4" fmla="*/ 0 h 1838394"/>
              <a:gd name="connsiteX5" fmla="*/ 2409452 w 3181348"/>
              <a:gd name="connsiteY5" fmla="*/ 366615 h 1838394"/>
              <a:gd name="connsiteX6" fmla="*/ 2599424 w 3181348"/>
              <a:gd name="connsiteY6" fmla="*/ 366615 h 1838394"/>
              <a:gd name="connsiteX7" fmla="*/ 2594954 w 3181348"/>
              <a:gd name="connsiteY7" fmla="*/ 455145 h 1838394"/>
              <a:gd name="connsiteX8" fmla="*/ 1495053 w 3181348"/>
              <a:gd name="connsiteY8" fmla="*/ 1447712 h 1838394"/>
              <a:gd name="connsiteX9" fmla="*/ 395152 w 3181348"/>
              <a:gd name="connsiteY9" fmla="*/ 455145 h 1838394"/>
              <a:gd name="connsiteX10" fmla="*/ 390682 w 3181348"/>
              <a:gd name="connsiteY10" fmla="*/ 366615 h 1838394"/>
              <a:gd name="connsiteX11" fmla="*/ 0 w 3181348"/>
              <a:gd name="connsiteY11" fmla="*/ 366615 h 1838394"/>
              <a:gd name="connsiteX12" fmla="*/ 6487 w 3181348"/>
              <a:gd name="connsiteY12" fmla="*/ 495090 h 1838394"/>
              <a:gd name="connsiteX13" fmla="*/ 1495053 w 3181348"/>
              <a:gd name="connsiteY13" fmla="*/ 1838394 h 183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1348" h="1838394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rgbClr val="9B6B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任意形状 50">
            <a:extLst>
              <a:ext uri="{FF2B5EF4-FFF2-40B4-BE49-F238E27FC236}">
                <a16:creationId xmlns:a16="http://schemas.microsoft.com/office/drawing/2014/main" id="{BEEF3A4A-B9C5-48FF-9748-B783504F6991}"/>
              </a:ext>
            </a:extLst>
          </p:cNvPr>
          <p:cNvSpPr/>
          <p:nvPr/>
        </p:nvSpPr>
        <p:spPr>
          <a:xfrm flipV="1">
            <a:off x="22913514" y="2091899"/>
            <a:ext cx="4889943" cy="2825731"/>
          </a:xfrm>
          <a:custGeom>
            <a:avLst/>
            <a:gdLst>
              <a:gd name="connsiteX0" fmla="*/ 1495053 w 3181348"/>
              <a:gd name="connsiteY0" fmla="*/ 1838394 h 1838394"/>
              <a:gd name="connsiteX1" fmla="*/ 2983619 w 3181348"/>
              <a:gd name="connsiteY1" fmla="*/ 495090 h 1838394"/>
              <a:gd name="connsiteX2" fmla="*/ 2990107 w 3181348"/>
              <a:gd name="connsiteY2" fmla="*/ 366615 h 1838394"/>
              <a:gd name="connsiteX3" fmla="*/ 3181348 w 3181348"/>
              <a:gd name="connsiteY3" fmla="*/ 366615 h 1838394"/>
              <a:gd name="connsiteX4" fmla="*/ 2795400 w 3181348"/>
              <a:gd name="connsiteY4" fmla="*/ 0 h 1838394"/>
              <a:gd name="connsiteX5" fmla="*/ 2409452 w 3181348"/>
              <a:gd name="connsiteY5" fmla="*/ 366615 h 1838394"/>
              <a:gd name="connsiteX6" fmla="*/ 2599424 w 3181348"/>
              <a:gd name="connsiteY6" fmla="*/ 366615 h 1838394"/>
              <a:gd name="connsiteX7" fmla="*/ 2594954 w 3181348"/>
              <a:gd name="connsiteY7" fmla="*/ 455145 h 1838394"/>
              <a:gd name="connsiteX8" fmla="*/ 1495053 w 3181348"/>
              <a:gd name="connsiteY8" fmla="*/ 1447712 h 1838394"/>
              <a:gd name="connsiteX9" fmla="*/ 395152 w 3181348"/>
              <a:gd name="connsiteY9" fmla="*/ 455145 h 1838394"/>
              <a:gd name="connsiteX10" fmla="*/ 390682 w 3181348"/>
              <a:gd name="connsiteY10" fmla="*/ 366615 h 1838394"/>
              <a:gd name="connsiteX11" fmla="*/ 0 w 3181348"/>
              <a:gd name="connsiteY11" fmla="*/ 366615 h 1838394"/>
              <a:gd name="connsiteX12" fmla="*/ 6487 w 3181348"/>
              <a:gd name="connsiteY12" fmla="*/ 495090 h 1838394"/>
              <a:gd name="connsiteX13" fmla="*/ 1495053 w 3181348"/>
              <a:gd name="connsiteY13" fmla="*/ 1838394 h 183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1348" h="1838394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rgbClr val="E33D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A69C9C8-C62C-4DB1-A31C-008C0A7B913F}"/>
              </a:ext>
            </a:extLst>
          </p:cNvPr>
          <p:cNvSpPr txBox="1"/>
          <p:nvPr/>
        </p:nvSpPr>
        <p:spPr>
          <a:xfrm>
            <a:off x="24167789" y="4044374"/>
            <a:ext cx="20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31</a:t>
            </a:r>
            <a:r>
              <a:rPr lang="zh-TW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-5</a:t>
            </a:r>
            <a:r>
              <a:rPr lang="zh-TW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C16923E-A80E-4E90-8676-EEBC2ABA7410}"/>
              </a:ext>
            </a:extLst>
          </p:cNvPr>
          <p:cNvSpPr txBox="1"/>
          <p:nvPr/>
        </p:nvSpPr>
        <p:spPr>
          <a:xfrm>
            <a:off x="28720196" y="4048247"/>
            <a:ext cx="96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TW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0B1AE1E-F233-42A3-A607-40F136486C80}"/>
              </a:ext>
            </a:extLst>
          </p:cNvPr>
          <p:cNvSpPr txBox="1"/>
          <p:nvPr/>
        </p:nvSpPr>
        <p:spPr>
          <a:xfrm>
            <a:off x="32209544" y="4041237"/>
            <a:ext cx="182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TW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日上午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7615AFE-DF7D-49E9-A36D-7152F96E9C60}"/>
              </a:ext>
            </a:extLst>
          </p:cNvPr>
          <p:cNvSpPr txBox="1"/>
          <p:nvPr/>
        </p:nvSpPr>
        <p:spPr>
          <a:xfrm>
            <a:off x="36193734" y="4048247"/>
            <a:ext cx="1812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TW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日下午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9DB2888-1A35-437D-B47C-CF856139B47E}"/>
              </a:ext>
            </a:extLst>
          </p:cNvPr>
          <p:cNvSpPr/>
          <p:nvPr/>
        </p:nvSpPr>
        <p:spPr>
          <a:xfrm>
            <a:off x="6978900" y="5107939"/>
            <a:ext cx="1061884" cy="5479200"/>
          </a:xfrm>
          <a:prstGeom prst="roundRect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基础特征群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C5E49A-E720-46AD-B95B-C6E203D9943F}"/>
              </a:ext>
            </a:extLst>
          </p:cNvPr>
          <p:cNvSpPr/>
          <p:nvPr/>
        </p:nvSpPr>
        <p:spPr>
          <a:xfrm>
            <a:off x="21044302" y="4196662"/>
            <a:ext cx="1061884" cy="5478274"/>
          </a:xfrm>
          <a:prstGeom prst="roundRect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转化率特征群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D50FB229-D1CE-4F02-8B00-7562CD46D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3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12DCC72A-003F-4284-9781-BA9D4B671BB7}"/>
              </a:ext>
            </a:extLst>
          </p:cNvPr>
          <p:cNvSpPr/>
          <p:nvPr/>
        </p:nvSpPr>
        <p:spPr>
          <a:xfrm>
            <a:off x="4982781" y="4917629"/>
            <a:ext cx="18925993" cy="5796000"/>
          </a:xfrm>
          <a:prstGeom prst="rect">
            <a:avLst/>
          </a:prstGeom>
          <a:solidFill>
            <a:srgbClr val="9B6BF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54CD8F5E-9E06-48F1-8AB1-EB176978806D}"/>
              </a:ext>
            </a:extLst>
          </p:cNvPr>
          <p:cNvSpPr txBox="1"/>
          <p:nvPr/>
        </p:nvSpPr>
        <p:spPr>
          <a:xfrm>
            <a:off x="5020881" y="1270066"/>
            <a:ext cx="175343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特征工程　</a:t>
            </a:r>
            <a:r>
              <a:rPr kumimoji="1" lang="zh-CN" altLang="en-US" sz="8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特征群（排名，占比）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9DB2888-1A35-437D-B47C-CF856139B47E}"/>
              </a:ext>
            </a:extLst>
          </p:cNvPr>
          <p:cNvSpPr/>
          <p:nvPr/>
        </p:nvSpPr>
        <p:spPr>
          <a:xfrm>
            <a:off x="5962900" y="5107939"/>
            <a:ext cx="1061884" cy="5479200"/>
          </a:xfrm>
          <a:prstGeom prst="roundRect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排名特征群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6D6570-733E-4B23-A903-77145DC594CE}"/>
              </a:ext>
            </a:extLst>
          </p:cNvPr>
          <p:cNvSpPr/>
          <p:nvPr/>
        </p:nvSpPr>
        <p:spPr>
          <a:xfrm>
            <a:off x="7827239" y="6533133"/>
            <a:ext cx="5078821" cy="3468680"/>
          </a:xfrm>
          <a:prstGeom prst="rect">
            <a:avLst/>
          </a:prstGeom>
          <a:noFill/>
          <a:ln w="38100" cap="flat">
            <a:solidFill>
              <a:srgbClr val="E33D6F"/>
            </a:solidFill>
            <a:prstDash val="solid"/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预测日前全部时间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预测日前一</a:t>
            </a:r>
            <a:r>
              <a:rPr lang="zh-TW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  <a:endParaRPr lang="zh-CN" altLang="en-US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65F7AD9-75A4-4B92-A2BA-EABF539AA18A}"/>
              </a:ext>
            </a:extLst>
          </p:cNvPr>
          <p:cNvSpPr/>
          <p:nvPr/>
        </p:nvSpPr>
        <p:spPr>
          <a:xfrm>
            <a:off x="20115903" y="6537526"/>
            <a:ext cx="2821175" cy="3468680"/>
          </a:xfrm>
          <a:prstGeom prst="rect">
            <a:avLst/>
          </a:prstGeom>
          <a:noFill/>
          <a:ln w="38100">
            <a:solidFill>
              <a:srgbClr val="9B6BF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item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shop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brand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30CC20C-B9AC-45DA-8D62-B8621478E2D4}"/>
              </a:ext>
            </a:extLst>
          </p:cNvPr>
          <p:cNvSpPr/>
          <p:nvPr/>
        </p:nvSpPr>
        <p:spPr>
          <a:xfrm>
            <a:off x="13941903" y="6508099"/>
            <a:ext cx="3305254" cy="3468680"/>
          </a:xfrm>
          <a:prstGeom prst="rect">
            <a:avLst/>
          </a:prstGeom>
          <a:noFill/>
          <a:ln w="38100">
            <a:solidFill>
              <a:srgbClr val="E33D6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user_cvr</a:t>
            </a:r>
            <a:endParaRPr lang="en-US" altLang="zh-CN" sz="4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item_cvr</a:t>
            </a:r>
            <a:endParaRPr lang="en-US" altLang="zh-CN" sz="4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query_cvr</a:t>
            </a:r>
            <a:endParaRPr lang="en-US" altLang="zh-CN" sz="4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zh-CN" altLang="en-US" sz="4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5">
            <a:extLst>
              <a:ext uri="{FF2B5EF4-FFF2-40B4-BE49-F238E27FC236}">
                <a16:creationId xmlns:a16="http://schemas.microsoft.com/office/drawing/2014/main" id="{D437E7BD-42B9-4F32-AD9D-B4DEBD907103}"/>
              </a:ext>
            </a:extLst>
          </p:cNvPr>
          <p:cNvSpPr txBox="1"/>
          <p:nvPr/>
        </p:nvSpPr>
        <p:spPr>
          <a:xfrm>
            <a:off x="13941903" y="5817856"/>
            <a:ext cx="360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类特征转化率</a:t>
            </a:r>
          </a:p>
        </p:txBody>
      </p:sp>
      <p:sp>
        <p:nvSpPr>
          <p:cNvPr id="39" name="文本框 9">
            <a:extLst>
              <a:ext uri="{FF2B5EF4-FFF2-40B4-BE49-F238E27FC236}">
                <a16:creationId xmlns:a16="http://schemas.microsoft.com/office/drawing/2014/main" id="{416AD135-BE5D-4ACB-8042-F6EF553A9DCD}"/>
              </a:ext>
            </a:extLst>
          </p:cNvPr>
          <p:cNvSpPr txBox="1"/>
          <p:nvPr/>
        </p:nvSpPr>
        <p:spPr>
          <a:xfrm>
            <a:off x="18163608" y="7919273"/>
            <a:ext cx="1035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endParaRPr lang="zh-CN" altLang="en-US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79A85A-0696-4650-9521-A685BE00A578}"/>
              </a:ext>
            </a:extLst>
          </p:cNvPr>
          <p:cNvSpPr/>
          <p:nvPr/>
        </p:nvSpPr>
        <p:spPr>
          <a:xfrm>
            <a:off x="20115903" y="5791808"/>
            <a:ext cx="2158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类特征</a:t>
            </a:r>
          </a:p>
        </p:txBody>
      </p:sp>
      <p:sp>
        <p:nvSpPr>
          <p:cNvPr id="43" name="文本框 19">
            <a:extLst>
              <a:ext uri="{FF2B5EF4-FFF2-40B4-BE49-F238E27FC236}">
                <a16:creationId xmlns:a16="http://schemas.microsoft.com/office/drawing/2014/main" id="{66BBE2F6-8858-4363-BA9F-BBB757B9CDBA}"/>
              </a:ext>
            </a:extLst>
          </p:cNvPr>
          <p:cNvSpPr txBox="1"/>
          <p:nvPr/>
        </p:nvSpPr>
        <p:spPr>
          <a:xfrm>
            <a:off x="8373119" y="5817857"/>
            <a:ext cx="221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时间维度</a:t>
            </a:r>
          </a:p>
        </p:txBody>
      </p:sp>
      <p:cxnSp>
        <p:nvCxnSpPr>
          <p:cNvPr id="44" name="直接箭头连接符 21">
            <a:extLst>
              <a:ext uri="{FF2B5EF4-FFF2-40B4-BE49-F238E27FC236}">
                <a16:creationId xmlns:a16="http://schemas.microsoft.com/office/drawing/2014/main" id="{8BE1B938-6D03-408D-871E-467CE035639A}"/>
              </a:ext>
            </a:extLst>
          </p:cNvPr>
          <p:cNvCxnSpPr>
            <a:cxnSpLocks/>
          </p:cNvCxnSpPr>
          <p:nvPr/>
        </p:nvCxnSpPr>
        <p:spPr>
          <a:xfrm>
            <a:off x="17247158" y="7259006"/>
            <a:ext cx="769949" cy="588533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23">
            <a:extLst>
              <a:ext uri="{FF2B5EF4-FFF2-40B4-BE49-F238E27FC236}">
                <a16:creationId xmlns:a16="http://schemas.microsoft.com/office/drawing/2014/main" id="{544C9780-244F-4DA7-A681-352F2D2C5640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>
            <a:off x="17247157" y="8242439"/>
            <a:ext cx="916451" cy="0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25">
            <a:extLst>
              <a:ext uri="{FF2B5EF4-FFF2-40B4-BE49-F238E27FC236}">
                <a16:creationId xmlns:a16="http://schemas.microsoft.com/office/drawing/2014/main" id="{86724612-A75A-4727-9D67-8BE3FF812CC7}"/>
              </a:ext>
            </a:extLst>
          </p:cNvPr>
          <p:cNvCxnSpPr>
            <a:cxnSpLocks/>
          </p:cNvCxnSpPr>
          <p:nvPr/>
        </p:nvCxnSpPr>
        <p:spPr>
          <a:xfrm flipV="1">
            <a:off x="17296641" y="8598446"/>
            <a:ext cx="640587" cy="545555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27">
            <a:extLst>
              <a:ext uri="{FF2B5EF4-FFF2-40B4-BE49-F238E27FC236}">
                <a16:creationId xmlns:a16="http://schemas.microsoft.com/office/drawing/2014/main" id="{E8F79A4A-5243-4D8E-BE1D-3EED7F8A8A35}"/>
              </a:ext>
            </a:extLst>
          </p:cNvPr>
          <p:cNvCxnSpPr>
            <a:cxnSpLocks/>
          </p:cNvCxnSpPr>
          <p:nvPr/>
        </p:nvCxnSpPr>
        <p:spPr>
          <a:xfrm flipV="1">
            <a:off x="19345953" y="7200077"/>
            <a:ext cx="743929" cy="609667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29">
            <a:extLst>
              <a:ext uri="{FF2B5EF4-FFF2-40B4-BE49-F238E27FC236}">
                <a16:creationId xmlns:a16="http://schemas.microsoft.com/office/drawing/2014/main" id="{C773DF42-70CE-4A62-A278-9C891CA4739A}"/>
              </a:ext>
            </a:extLst>
          </p:cNvPr>
          <p:cNvCxnSpPr>
            <a:cxnSpLocks/>
            <a:stCxn id="39" idx="3"/>
            <a:endCxn id="30" idx="1"/>
          </p:cNvCxnSpPr>
          <p:nvPr/>
        </p:nvCxnSpPr>
        <p:spPr>
          <a:xfrm>
            <a:off x="19199451" y="8242439"/>
            <a:ext cx="916452" cy="29427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31">
            <a:extLst>
              <a:ext uri="{FF2B5EF4-FFF2-40B4-BE49-F238E27FC236}">
                <a16:creationId xmlns:a16="http://schemas.microsoft.com/office/drawing/2014/main" id="{7B26FFDC-050F-45AB-87DA-61E932DA7435}"/>
              </a:ext>
            </a:extLst>
          </p:cNvPr>
          <p:cNvCxnSpPr>
            <a:cxnSpLocks/>
          </p:cNvCxnSpPr>
          <p:nvPr/>
        </p:nvCxnSpPr>
        <p:spPr>
          <a:xfrm>
            <a:off x="19285713" y="8704561"/>
            <a:ext cx="830190" cy="439440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8B138C0C-3802-4FEF-8B40-857D1FAC010E}"/>
              </a:ext>
            </a:extLst>
          </p:cNvPr>
          <p:cNvSpPr/>
          <p:nvPr/>
        </p:nvSpPr>
        <p:spPr>
          <a:xfrm>
            <a:off x="24825225" y="4917629"/>
            <a:ext cx="20704685" cy="5796000"/>
          </a:xfrm>
          <a:prstGeom prst="rect">
            <a:avLst/>
          </a:prstGeom>
          <a:solidFill>
            <a:srgbClr val="E3436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A15F7BCF-2970-4AF2-95B2-A5F5BC5BD135}"/>
              </a:ext>
            </a:extLst>
          </p:cNvPr>
          <p:cNvSpPr/>
          <p:nvPr/>
        </p:nvSpPr>
        <p:spPr>
          <a:xfrm>
            <a:off x="25805344" y="5107939"/>
            <a:ext cx="1061884" cy="5479200"/>
          </a:xfrm>
          <a:prstGeom prst="roundRect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占比特征群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F350E1B-9540-4B34-A9A2-D1A6171F96ED}"/>
              </a:ext>
            </a:extLst>
          </p:cNvPr>
          <p:cNvSpPr/>
          <p:nvPr/>
        </p:nvSpPr>
        <p:spPr>
          <a:xfrm>
            <a:off x="27669683" y="6533133"/>
            <a:ext cx="5078821" cy="3468680"/>
          </a:xfrm>
          <a:prstGeom prst="rect">
            <a:avLst/>
          </a:prstGeom>
          <a:noFill/>
          <a:ln w="38100" cap="flat">
            <a:solidFill>
              <a:srgbClr val="E33D6F"/>
            </a:solidFill>
            <a:prstDash val="solid"/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预测日前全部时间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预测日前一</a:t>
            </a:r>
            <a:r>
              <a:rPr lang="zh-TW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  <a:endParaRPr lang="en-US" altLang="zh-TW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全部时间</a:t>
            </a:r>
            <a:endParaRPr lang="zh-CN" altLang="en-US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B87BD58-6128-4AEA-B613-A3B91C638392}"/>
              </a:ext>
            </a:extLst>
          </p:cNvPr>
          <p:cNvSpPr/>
          <p:nvPr/>
        </p:nvSpPr>
        <p:spPr>
          <a:xfrm>
            <a:off x="41639667" y="6537526"/>
            <a:ext cx="2821175" cy="3468680"/>
          </a:xfrm>
          <a:prstGeom prst="rect">
            <a:avLst/>
          </a:prstGeom>
          <a:noFill/>
          <a:ln w="38100">
            <a:solidFill>
              <a:srgbClr val="9B6BF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item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shop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brand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2E46F84-9495-4304-A5FC-DAB94080F9D3}"/>
              </a:ext>
            </a:extLst>
          </p:cNvPr>
          <p:cNvSpPr/>
          <p:nvPr/>
        </p:nvSpPr>
        <p:spPr>
          <a:xfrm>
            <a:off x="33692100" y="6508099"/>
            <a:ext cx="5078821" cy="3468680"/>
          </a:xfrm>
          <a:prstGeom prst="rect">
            <a:avLst/>
          </a:prstGeom>
          <a:noFill/>
          <a:ln w="38100">
            <a:solidFill>
              <a:srgbClr val="E33D6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用户</a:t>
            </a:r>
            <a:r>
              <a:rPr lang="en-US" altLang="zh-TW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TW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商品点击数</a:t>
            </a:r>
            <a:endParaRPr lang="en-US" altLang="zh-TW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用户</a:t>
            </a:r>
            <a:r>
              <a:rPr lang="en-US" altLang="zh-TW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TW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店铺点击数</a:t>
            </a:r>
            <a:endParaRPr lang="en-US" altLang="zh-TW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用户</a:t>
            </a:r>
            <a:r>
              <a:rPr lang="en-US" altLang="zh-TW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-query</a:t>
            </a:r>
            <a:r>
              <a:rPr lang="zh-TW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点击数</a:t>
            </a:r>
            <a:endParaRPr lang="en-US" altLang="zh-TW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zh-CN" altLang="en-US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5">
            <a:extLst>
              <a:ext uri="{FF2B5EF4-FFF2-40B4-BE49-F238E27FC236}">
                <a16:creationId xmlns:a16="http://schemas.microsoft.com/office/drawing/2014/main" id="{F3AE5ECD-259F-44CF-B5C1-A1FF6DB8FC21}"/>
              </a:ext>
            </a:extLst>
          </p:cNvPr>
          <p:cNvSpPr txBox="1"/>
          <p:nvPr/>
        </p:nvSpPr>
        <p:spPr>
          <a:xfrm>
            <a:off x="33692101" y="5765152"/>
            <a:ext cx="507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类特征组合点击次数</a:t>
            </a:r>
          </a:p>
        </p:txBody>
      </p:sp>
      <p:sp>
        <p:nvSpPr>
          <p:cNvPr id="83" name="文本框 9">
            <a:extLst>
              <a:ext uri="{FF2B5EF4-FFF2-40B4-BE49-F238E27FC236}">
                <a16:creationId xmlns:a16="http://schemas.microsoft.com/office/drawing/2014/main" id="{09AFF531-B6C9-487D-B45C-0E4E6E665817}"/>
              </a:ext>
            </a:extLst>
          </p:cNvPr>
          <p:cNvSpPr txBox="1"/>
          <p:nvPr/>
        </p:nvSpPr>
        <p:spPr>
          <a:xfrm>
            <a:off x="39834858" y="7919273"/>
            <a:ext cx="85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div</a:t>
            </a:r>
            <a:endParaRPr lang="zh-CN" altLang="en-US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3BA9981-B921-4DE5-9622-A99AF6B565C1}"/>
              </a:ext>
            </a:extLst>
          </p:cNvPr>
          <p:cNvSpPr/>
          <p:nvPr/>
        </p:nvSpPr>
        <p:spPr>
          <a:xfrm>
            <a:off x="41639667" y="5817857"/>
            <a:ext cx="4467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类特征点击次数</a:t>
            </a:r>
          </a:p>
        </p:txBody>
      </p:sp>
      <p:sp>
        <p:nvSpPr>
          <p:cNvPr id="85" name="文本框 19">
            <a:extLst>
              <a:ext uri="{FF2B5EF4-FFF2-40B4-BE49-F238E27FC236}">
                <a16:creationId xmlns:a16="http://schemas.microsoft.com/office/drawing/2014/main" id="{820E79C9-5A8B-490B-877A-A8BE888214F0}"/>
              </a:ext>
            </a:extLst>
          </p:cNvPr>
          <p:cNvSpPr txBox="1"/>
          <p:nvPr/>
        </p:nvSpPr>
        <p:spPr>
          <a:xfrm>
            <a:off x="28215563" y="5817857"/>
            <a:ext cx="221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时间维度</a:t>
            </a:r>
          </a:p>
        </p:txBody>
      </p:sp>
      <p:cxnSp>
        <p:nvCxnSpPr>
          <p:cNvPr id="86" name="直接箭头连接符 21">
            <a:extLst>
              <a:ext uri="{FF2B5EF4-FFF2-40B4-BE49-F238E27FC236}">
                <a16:creationId xmlns:a16="http://schemas.microsoft.com/office/drawing/2014/main" id="{2347CF60-4A19-4FEB-97EA-7ED6B08DD3F5}"/>
              </a:ext>
            </a:extLst>
          </p:cNvPr>
          <p:cNvCxnSpPr>
            <a:cxnSpLocks/>
          </p:cNvCxnSpPr>
          <p:nvPr/>
        </p:nvCxnSpPr>
        <p:spPr>
          <a:xfrm>
            <a:off x="38770922" y="7259006"/>
            <a:ext cx="769949" cy="588533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23">
            <a:extLst>
              <a:ext uri="{FF2B5EF4-FFF2-40B4-BE49-F238E27FC236}">
                <a16:creationId xmlns:a16="http://schemas.microsoft.com/office/drawing/2014/main" id="{EF8CDCE1-73A1-49F1-9470-FD16ED44AB8A}"/>
              </a:ext>
            </a:extLst>
          </p:cNvPr>
          <p:cNvCxnSpPr>
            <a:cxnSpLocks/>
            <a:stCxn id="81" idx="3"/>
            <a:endCxn id="83" idx="1"/>
          </p:cNvCxnSpPr>
          <p:nvPr/>
        </p:nvCxnSpPr>
        <p:spPr>
          <a:xfrm>
            <a:off x="38770921" y="8242439"/>
            <a:ext cx="1063937" cy="0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25">
            <a:extLst>
              <a:ext uri="{FF2B5EF4-FFF2-40B4-BE49-F238E27FC236}">
                <a16:creationId xmlns:a16="http://schemas.microsoft.com/office/drawing/2014/main" id="{BBA21A99-D5F8-4BDE-BB31-091064153E85}"/>
              </a:ext>
            </a:extLst>
          </p:cNvPr>
          <p:cNvCxnSpPr>
            <a:cxnSpLocks/>
          </p:cNvCxnSpPr>
          <p:nvPr/>
        </p:nvCxnSpPr>
        <p:spPr>
          <a:xfrm flipV="1">
            <a:off x="38820405" y="8598446"/>
            <a:ext cx="640587" cy="545555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27">
            <a:extLst>
              <a:ext uri="{FF2B5EF4-FFF2-40B4-BE49-F238E27FC236}">
                <a16:creationId xmlns:a16="http://schemas.microsoft.com/office/drawing/2014/main" id="{423C708C-B565-4FE0-A569-E51C87C9152C}"/>
              </a:ext>
            </a:extLst>
          </p:cNvPr>
          <p:cNvCxnSpPr>
            <a:cxnSpLocks/>
          </p:cNvCxnSpPr>
          <p:nvPr/>
        </p:nvCxnSpPr>
        <p:spPr>
          <a:xfrm flipV="1">
            <a:off x="40869717" y="7200077"/>
            <a:ext cx="743929" cy="609667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29">
            <a:extLst>
              <a:ext uri="{FF2B5EF4-FFF2-40B4-BE49-F238E27FC236}">
                <a16:creationId xmlns:a16="http://schemas.microsoft.com/office/drawing/2014/main" id="{28BF9C63-859D-4383-809E-A31777C7216C}"/>
              </a:ext>
            </a:extLst>
          </p:cNvPr>
          <p:cNvCxnSpPr>
            <a:cxnSpLocks/>
            <a:stCxn id="83" idx="3"/>
            <a:endCxn id="80" idx="1"/>
          </p:cNvCxnSpPr>
          <p:nvPr/>
        </p:nvCxnSpPr>
        <p:spPr>
          <a:xfrm>
            <a:off x="40686788" y="8242439"/>
            <a:ext cx="952879" cy="29427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31">
            <a:extLst>
              <a:ext uri="{FF2B5EF4-FFF2-40B4-BE49-F238E27FC236}">
                <a16:creationId xmlns:a16="http://schemas.microsoft.com/office/drawing/2014/main" id="{5C515E17-ABE0-4F98-861F-D6E11BB77067}"/>
              </a:ext>
            </a:extLst>
          </p:cNvPr>
          <p:cNvCxnSpPr>
            <a:cxnSpLocks/>
          </p:cNvCxnSpPr>
          <p:nvPr/>
        </p:nvCxnSpPr>
        <p:spPr>
          <a:xfrm>
            <a:off x="40809477" y="8704561"/>
            <a:ext cx="830190" cy="439440"/>
          </a:xfrm>
          <a:prstGeom prst="straightConnector1">
            <a:avLst/>
          </a:prstGeom>
          <a:ln w="19050">
            <a:solidFill>
              <a:srgbClr val="9B6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>
            <a:extLst>
              <a:ext uri="{FF2B5EF4-FFF2-40B4-BE49-F238E27FC236}">
                <a16:creationId xmlns:a16="http://schemas.microsoft.com/office/drawing/2014/main" id="{67B7D4D6-4612-4A79-996F-B94B5C967D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4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C57B252C-773A-41E1-89EB-252260A4AE53}"/>
              </a:ext>
            </a:extLst>
          </p:cNvPr>
          <p:cNvSpPr/>
          <p:nvPr/>
        </p:nvSpPr>
        <p:spPr>
          <a:xfrm>
            <a:off x="34620199" y="3892369"/>
            <a:ext cx="12763501" cy="7804331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36898BB-A8C5-4218-9804-69867AB5E172}"/>
              </a:ext>
            </a:extLst>
          </p:cNvPr>
          <p:cNvSpPr/>
          <p:nvPr/>
        </p:nvSpPr>
        <p:spPr>
          <a:xfrm>
            <a:off x="14046200" y="2766614"/>
            <a:ext cx="19583399" cy="9799012"/>
          </a:xfrm>
          <a:prstGeom prst="rect">
            <a:avLst/>
          </a:prstGeom>
          <a:solidFill>
            <a:srgbClr val="E3436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2DCC72A-003F-4284-9781-BA9D4B671BB7}"/>
              </a:ext>
            </a:extLst>
          </p:cNvPr>
          <p:cNvSpPr/>
          <p:nvPr/>
        </p:nvSpPr>
        <p:spPr>
          <a:xfrm>
            <a:off x="3141281" y="4917629"/>
            <a:ext cx="9914319" cy="5796000"/>
          </a:xfrm>
          <a:prstGeom prst="rect">
            <a:avLst/>
          </a:prstGeom>
          <a:solidFill>
            <a:srgbClr val="9B6BF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54CD8F5E-9E06-48F1-8AB1-EB176978806D}"/>
              </a:ext>
            </a:extLst>
          </p:cNvPr>
          <p:cNvSpPr txBox="1"/>
          <p:nvPr/>
        </p:nvSpPr>
        <p:spPr>
          <a:xfrm>
            <a:off x="5795544" y="5664614"/>
            <a:ext cx="66725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统计id类特征前面7天每天的点击和购买数，用后一天/前一天得到比率作为特征</a:t>
            </a:r>
            <a:endParaRPr lang="en-US" altLang="zh-CN" sz="4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9DB2888-1A35-437D-B47C-CF856139B47E}"/>
              </a:ext>
            </a:extLst>
          </p:cNvPr>
          <p:cNvSpPr/>
          <p:nvPr/>
        </p:nvSpPr>
        <p:spPr>
          <a:xfrm>
            <a:off x="4121400" y="5107939"/>
            <a:ext cx="1061884" cy="5479200"/>
          </a:xfrm>
          <a:prstGeom prst="roundRect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趋势特征群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FEA528-38FB-4C64-AA0D-8623E1E4890D}"/>
              </a:ext>
            </a:extLst>
          </p:cNvPr>
          <p:cNvSpPr/>
          <p:nvPr/>
        </p:nvSpPr>
        <p:spPr>
          <a:xfrm>
            <a:off x="22838416" y="3587569"/>
            <a:ext cx="9648184" cy="8382000"/>
          </a:xfrm>
          <a:prstGeom prst="rect">
            <a:avLst/>
          </a:prstGeom>
          <a:noFill/>
          <a:ln w="19050">
            <a:solidFill>
              <a:srgbClr val="E33D6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之后有几次相同的query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相同query、相同item，之前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之后个数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相同query、相同shop，之前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之后个数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相同query、相同brand，之前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之后个数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相同query、相同city，之前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之后个数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相同query、相同cate，之前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之后个数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相同query、相同page，之前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之后个数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这个query之前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之后是否搜索过其他商品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当前query之前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之后点击了几个query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搜索这个商品,店铺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品牌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城市用了几个query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35" name="文本框 5">
            <a:extLst>
              <a:ext uri="{FF2B5EF4-FFF2-40B4-BE49-F238E27FC236}">
                <a16:creationId xmlns:a16="http://schemas.microsoft.com/office/drawing/2014/main" id="{B9772C20-DFB2-4069-80DF-3D170D94E953}"/>
              </a:ext>
            </a:extLst>
          </p:cNvPr>
          <p:cNvSpPr txBox="1"/>
          <p:nvPr/>
        </p:nvSpPr>
        <p:spPr>
          <a:xfrm>
            <a:off x="18526615" y="8175558"/>
            <a:ext cx="2820276" cy="1754326"/>
          </a:xfrm>
          <a:prstGeom prst="rect">
            <a:avLst/>
          </a:prstGeom>
          <a:solidFill>
            <a:srgbClr val="E33D6F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query1</a:t>
            </a: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query2</a:t>
            </a: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query3</a:t>
            </a: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箭头: 左右 7">
            <a:extLst>
              <a:ext uri="{FF2B5EF4-FFF2-40B4-BE49-F238E27FC236}">
                <a16:creationId xmlns:a16="http://schemas.microsoft.com/office/drawing/2014/main" id="{E2BFB15D-BE63-4D42-A171-7EBA0D54BC4C}"/>
              </a:ext>
            </a:extLst>
          </p:cNvPr>
          <p:cNvSpPr/>
          <p:nvPr/>
        </p:nvSpPr>
        <p:spPr>
          <a:xfrm rot="5400000">
            <a:off x="19572135" y="7496622"/>
            <a:ext cx="729239" cy="493216"/>
          </a:xfrm>
          <a:prstGeom prst="leftRight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箭头: 左右 10">
            <a:extLst>
              <a:ext uri="{FF2B5EF4-FFF2-40B4-BE49-F238E27FC236}">
                <a16:creationId xmlns:a16="http://schemas.microsoft.com/office/drawing/2014/main" id="{54927B07-C347-4ABE-B374-ECDACF9A4348}"/>
              </a:ext>
            </a:extLst>
          </p:cNvPr>
          <p:cNvSpPr/>
          <p:nvPr/>
        </p:nvSpPr>
        <p:spPr>
          <a:xfrm rot="5400000">
            <a:off x="19594135" y="10164708"/>
            <a:ext cx="729239" cy="493216"/>
          </a:xfrm>
          <a:prstGeom prst="leftRight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14">
            <a:extLst>
              <a:ext uri="{FF2B5EF4-FFF2-40B4-BE49-F238E27FC236}">
                <a16:creationId xmlns:a16="http://schemas.microsoft.com/office/drawing/2014/main" id="{C34740BB-6F50-46BA-AB59-FB2791433264}"/>
              </a:ext>
            </a:extLst>
          </p:cNvPr>
          <p:cNvSpPr txBox="1"/>
          <p:nvPr/>
        </p:nvSpPr>
        <p:spPr>
          <a:xfrm>
            <a:off x="22838416" y="2941238"/>
            <a:ext cx="2537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当前时间点</a:t>
            </a:r>
          </a:p>
        </p:txBody>
      </p:sp>
      <p:sp>
        <p:nvSpPr>
          <p:cNvPr id="45" name="文本框 11">
            <a:extLst>
              <a:ext uri="{FF2B5EF4-FFF2-40B4-BE49-F238E27FC236}">
                <a16:creationId xmlns:a16="http://schemas.microsoft.com/office/drawing/2014/main" id="{779C2AF9-0EA7-4712-86DB-05DD3B65205A}"/>
              </a:ext>
            </a:extLst>
          </p:cNvPr>
          <p:cNvSpPr txBox="1"/>
          <p:nvPr/>
        </p:nvSpPr>
        <p:spPr>
          <a:xfrm>
            <a:off x="17323531" y="6612196"/>
            <a:ext cx="5226443" cy="646331"/>
          </a:xfrm>
          <a:prstGeom prst="rect">
            <a:avLst/>
          </a:prstGeom>
          <a:solidFill>
            <a:srgbClr val="E33D6F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predict_category_property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4FE89103-3681-4E75-9CAD-971E497C292A}"/>
              </a:ext>
            </a:extLst>
          </p:cNvPr>
          <p:cNvSpPr/>
          <p:nvPr/>
        </p:nvSpPr>
        <p:spPr>
          <a:xfrm>
            <a:off x="15185762" y="5076029"/>
            <a:ext cx="1061884" cy="5479200"/>
          </a:xfrm>
          <a:prstGeom prst="roundRect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query</a:t>
            </a:r>
            <a:r>
              <a:rPr lang="zh-TW" altLang="en-US" sz="4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交互</a:t>
            </a:r>
            <a:r>
              <a:rPr lang="zh-CN" altLang="en-US" sz="4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特征群</a:t>
            </a:r>
            <a:endParaRPr lang="zh-TW" altLang="en-US" sz="4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1">
            <a:extLst>
              <a:ext uri="{FF2B5EF4-FFF2-40B4-BE49-F238E27FC236}">
                <a16:creationId xmlns:a16="http://schemas.microsoft.com/office/drawing/2014/main" id="{29CAD399-0F9A-4177-B295-0C50437CFE0C}"/>
              </a:ext>
            </a:extLst>
          </p:cNvPr>
          <p:cNvSpPr txBox="1"/>
          <p:nvPr/>
        </p:nvSpPr>
        <p:spPr>
          <a:xfrm>
            <a:off x="37690902" y="4825114"/>
            <a:ext cx="8837428" cy="6740307"/>
          </a:xfrm>
          <a:prstGeom prst="rect">
            <a:avLst/>
          </a:prstGeom>
          <a:noFill/>
          <a:ln w="38100">
            <a:solidFill>
              <a:srgbClr val="E3436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最大最小点击间隔，平均点击间隔，与上一个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下一个间隔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距离最前最后一次点击分钟数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之前之后点击过多少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类特征，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类次数占比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用户和其他Id特征组合的与上一次下一次时间差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72C9EECD-E3E2-4E29-9FFF-8A7802EAF868}"/>
              </a:ext>
            </a:extLst>
          </p:cNvPr>
          <p:cNvSpPr/>
          <p:nvPr/>
        </p:nvSpPr>
        <p:spPr>
          <a:xfrm>
            <a:off x="35752718" y="5038969"/>
            <a:ext cx="1061884" cy="5479200"/>
          </a:xfrm>
          <a:prstGeom prst="roundRect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用户交互特征群</a:t>
            </a:r>
          </a:p>
        </p:txBody>
      </p:sp>
      <p:sp>
        <p:nvSpPr>
          <p:cNvPr id="19" name="文本框 14">
            <a:extLst>
              <a:ext uri="{FF2B5EF4-FFF2-40B4-BE49-F238E27FC236}">
                <a16:creationId xmlns:a16="http://schemas.microsoft.com/office/drawing/2014/main" id="{A3EC649E-A7B5-4D9D-906D-E889A138391D}"/>
              </a:ext>
            </a:extLst>
          </p:cNvPr>
          <p:cNvSpPr txBox="1"/>
          <p:nvPr/>
        </p:nvSpPr>
        <p:spPr>
          <a:xfrm>
            <a:off x="37683222" y="4178783"/>
            <a:ext cx="2537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当前时间点</a:t>
            </a: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B88844B2-6FE3-483F-B572-182AD2C8097A}"/>
              </a:ext>
            </a:extLst>
          </p:cNvPr>
          <p:cNvSpPr txBox="1"/>
          <p:nvPr/>
        </p:nvSpPr>
        <p:spPr>
          <a:xfrm>
            <a:off x="5306399" y="1375200"/>
            <a:ext cx="24378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特征工程　</a:t>
            </a:r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特征群（趋势，</a:t>
            </a:r>
            <a:r>
              <a:rPr kumimoji="1" lang="en-US" altLang="zh-CN" sz="8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query</a:t>
            </a:r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交互，用户交互）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C72F28E-FDF8-467E-B84C-98764BC3A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  <p:sp>
        <p:nvSpPr>
          <p:cNvPr id="22" name="文本框 11">
            <a:extLst>
              <a:ext uri="{FF2B5EF4-FFF2-40B4-BE49-F238E27FC236}">
                <a16:creationId xmlns:a16="http://schemas.microsoft.com/office/drawing/2014/main" id="{98B756A9-E6FD-4988-B127-32469D835ED9}"/>
              </a:ext>
            </a:extLst>
          </p:cNvPr>
          <p:cNvSpPr txBox="1"/>
          <p:nvPr/>
        </p:nvSpPr>
        <p:spPr>
          <a:xfrm>
            <a:off x="19316723" y="10846915"/>
            <a:ext cx="1240057" cy="646331"/>
          </a:xfrm>
          <a:prstGeom prst="rect">
            <a:avLst/>
          </a:prstGeom>
          <a:solidFill>
            <a:srgbClr val="E33D6F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items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8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F5F12857-D65B-47A3-90D4-12CD164C7B03}"/>
              </a:ext>
            </a:extLst>
          </p:cNvPr>
          <p:cNvSpPr/>
          <p:nvPr/>
        </p:nvSpPr>
        <p:spPr>
          <a:xfrm>
            <a:off x="8261350" y="4889139"/>
            <a:ext cx="14414501" cy="6350361"/>
          </a:xfrm>
          <a:prstGeom prst="rect">
            <a:avLst/>
          </a:prstGeom>
          <a:solidFill>
            <a:srgbClr val="9B6BF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文本框 1">
            <a:extLst>
              <a:ext uri="{FF2B5EF4-FFF2-40B4-BE49-F238E27FC236}">
                <a16:creationId xmlns:a16="http://schemas.microsoft.com/office/drawing/2014/main" id="{BCAC762F-0BE2-4DBE-A306-A195C4B7F39C}"/>
              </a:ext>
            </a:extLst>
          </p:cNvPr>
          <p:cNvSpPr txBox="1"/>
          <p:nvPr/>
        </p:nvSpPr>
        <p:spPr>
          <a:xfrm>
            <a:off x="11332052" y="5821883"/>
            <a:ext cx="10200799" cy="5078313"/>
          </a:xfrm>
          <a:prstGeom prst="rect">
            <a:avLst/>
          </a:prstGeom>
          <a:noFill/>
          <a:ln w="38100">
            <a:solidFill>
              <a:srgbClr val="E3436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之前之后点击了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多少价格更低的商品，销量更高的商品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评价数更多的店铺，好评率更高的店铺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星级更高的店铺，服务态度更高的店铺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物流更好的店铺，描述平分更高的店铺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zh-CN" altLang="en-US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AE55CD5F-4371-46D8-99CB-8385CA1101B1}"/>
              </a:ext>
            </a:extLst>
          </p:cNvPr>
          <p:cNvSpPr/>
          <p:nvPr/>
        </p:nvSpPr>
        <p:spPr>
          <a:xfrm>
            <a:off x="9393868" y="5324719"/>
            <a:ext cx="1062000" cy="5479200"/>
          </a:xfrm>
          <a:prstGeom prst="roundRect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竞争特征群</a:t>
            </a:r>
          </a:p>
        </p:txBody>
      </p:sp>
      <p:sp>
        <p:nvSpPr>
          <p:cNvPr id="62" name="文本框 14">
            <a:extLst>
              <a:ext uri="{FF2B5EF4-FFF2-40B4-BE49-F238E27FC236}">
                <a16:creationId xmlns:a16="http://schemas.microsoft.com/office/drawing/2014/main" id="{DA686A4E-2D85-47C4-A71A-4A4861FAF9E9}"/>
              </a:ext>
            </a:extLst>
          </p:cNvPr>
          <p:cNvSpPr txBox="1"/>
          <p:nvPr/>
        </p:nvSpPr>
        <p:spPr>
          <a:xfrm>
            <a:off x="11324373" y="5175552"/>
            <a:ext cx="391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当前时间点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A74D6E2-7BDF-4262-9AE6-0FAD459D7FB7}"/>
              </a:ext>
            </a:extLst>
          </p:cNvPr>
          <p:cNvSpPr/>
          <p:nvPr/>
        </p:nvSpPr>
        <p:spPr>
          <a:xfrm>
            <a:off x="26504899" y="3746138"/>
            <a:ext cx="15633701" cy="8102961"/>
          </a:xfrm>
          <a:prstGeom prst="rect">
            <a:avLst/>
          </a:prstGeom>
          <a:solidFill>
            <a:srgbClr val="E3436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">
            <a:extLst>
              <a:ext uri="{FF2B5EF4-FFF2-40B4-BE49-F238E27FC236}">
                <a16:creationId xmlns:a16="http://schemas.microsoft.com/office/drawing/2014/main" id="{89C6085B-18B6-43C6-8028-51A2B051A38A}"/>
              </a:ext>
            </a:extLst>
          </p:cNvPr>
          <p:cNvSpPr txBox="1"/>
          <p:nvPr/>
        </p:nvSpPr>
        <p:spPr>
          <a:xfrm>
            <a:off x="29575601" y="4678882"/>
            <a:ext cx="11343799" cy="6740307"/>
          </a:xfrm>
          <a:prstGeom prst="rect">
            <a:avLst/>
          </a:prstGeom>
          <a:noFill/>
          <a:ln w="38100">
            <a:solidFill>
              <a:srgbClr val="E3436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用户连续点击了多少次没有购买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连续点击了多少个商品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店铺没有购买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id类特征/组合id被一次性购买的比率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id类特征/组合id第一次出现到第一次被购买的间隔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item出现在page每个页的占比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item和shop 属性的变化，前7天的均值，预测日和前七天均值的差值，预测日和第六天的差值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zh-CN" altLang="en-US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8B97799-EBD6-43F7-BD8B-287A488C3040}"/>
              </a:ext>
            </a:extLst>
          </p:cNvPr>
          <p:cNvSpPr/>
          <p:nvPr/>
        </p:nvSpPr>
        <p:spPr>
          <a:xfrm>
            <a:off x="27637417" y="5058018"/>
            <a:ext cx="1062000" cy="5479200"/>
          </a:xfrm>
          <a:prstGeom prst="roundRect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业务特征群</a:t>
            </a:r>
          </a:p>
        </p:txBody>
      </p:sp>
      <p:sp>
        <p:nvSpPr>
          <p:cNvPr id="66" name="文本框 14">
            <a:extLst>
              <a:ext uri="{FF2B5EF4-FFF2-40B4-BE49-F238E27FC236}">
                <a16:creationId xmlns:a16="http://schemas.microsoft.com/office/drawing/2014/main" id="{B72410C0-055A-488E-8D77-A53E2E390CC4}"/>
              </a:ext>
            </a:extLst>
          </p:cNvPr>
          <p:cNvSpPr txBox="1"/>
          <p:nvPr/>
        </p:nvSpPr>
        <p:spPr>
          <a:xfrm>
            <a:off x="29567922" y="4032551"/>
            <a:ext cx="7427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测试日前全部时间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测试日前一日</a:t>
            </a:r>
          </a:p>
        </p:txBody>
      </p:sp>
      <p:sp>
        <p:nvSpPr>
          <p:cNvPr id="67" name="文本框 1">
            <a:extLst>
              <a:ext uri="{FF2B5EF4-FFF2-40B4-BE49-F238E27FC236}">
                <a16:creationId xmlns:a16="http://schemas.microsoft.com/office/drawing/2014/main" id="{8B57A6DD-BEB0-4820-BC32-F4685605A2E2}"/>
              </a:ext>
            </a:extLst>
          </p:cNvPr>
          <p:cNvSpPr txBox="1"/>
          <p:nvPr/>
        </p:nvSpPr>
        <p:spPr>
          <a:xfrm>
            <a:off x="5306400" y="1375200"/>
            <a:ext cx="178475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特征工程　</a:t>
            </a:r>
            <a:r>
              <a:rPr kumimoji="1" lang="zh-CN" altLang="en-US" sz="8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特征群（竞争，业务）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ECF0CD5-3CF0-43BF-BF5E-9F82F15C78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4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1">
            <a:extLst>
              <a:ext uri="{FF2B5EF4-FFF2-40B4-BE49-F238E27FC236}">
                <a16:creationId xmlns:a16="http://schemas.microsoft.com/office/drawing/2014/main" id="{8B57A6DD-BEB0-4820-BC32-F4685605A2E2}"/>
              </a:ext>
            </a:extLst>
          </p:cNvPr>
          <p:cNvSpPr txBox="1"/>
          <p:nvPr/>
        </p:nvSpPr>
        <p:spPr>
          <a:xfrm>
            <a:off x="5306400" y="1375200"/>
            <a:ext cx="9464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特征工程　</a:t>
            </a:r>
            <a:r>
              <a:rPr kumimoji="1" lang="zh-CN" altLang="en-US" sz="8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线下测试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65A521-92C5-4737-8BCC-3865C8294975}"/>
              </a:ext>
            </a:extLst>
          </p:cNvPr>
          <p:cNvSpPr/>
          <p:nvPr/>
        </p:nvSpPr>
        <p:spPr>
          <a:xfrm>
            <a:off x="4188541" y="4914900"/>
            <a:ext cx="18052026" cy="6743548"/>
          </a:xfrm>
          <a:prstGeom prst="rect">
            <a:avLst/>
          </a:prstGeom>
          <a:solidFill>
            <a:srgbClr val="9B6BF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A12A06-749B-4B8E-91F0-DA64A5D21A19}"/>
              </a:ext>
            </a:extLst>
          </p:cNvPr>
          <p:cNvSpPr/>
          <p:nvPr/>
        </p:nvSpPr>
        <p:spPr>
          <a:xfrm>
            <a:off x="23642281" y="3977473"/>
            <a:ext cx="22302428" cy="8373073"/>
          </a:xfrm>
          <a:prstGeom prst="rect">
            <a:avLst/>
          </a:prstGeom>
          <a:solidFill>
            <a:srgbClr val="EF91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圖表 12">
            <a:extLst>
              <a:ext uri="{FF2B5EF4-FFF2-40B4-BE49-F238E27FC236}">
                <a16:creationId xmlns:a16="http://schemas.microsoft.com/office/drawing/2014/main" id="{67B9A1E7-27FD-49A6-B286-A4988671B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182660"/>
              </p:ext>
            </p:extLst>
          </p:nvPr>
        </p:nvGraphicFramePr>
        <p:xfrm>
          <a:off x="4188541" y="4914900"/>
          <a:ext cx="17530813" cy="6743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圖表 13">
            <a:extLst>
              <a:ext uri="{FF2B5EF4-FFF2-40B4-BE49-F238E27FC236}">
                <a16:creationId xmlns:a16="http://schemas.microsoft.com/office/drawing/2014/main" id="{3DF227B7-1BE7-4E7C-B0DC-0C03E3704A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633792"/>
              </p:ext>
            </p:extLst>
          </p:nvPr>
        </p:nvGraphicFramePr>
        <p:xfrm>
          <a:off x="23642280" y="3962348"/>
          <a:ext cx="21696613" cy="845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FBF1D1D5-E9D2-4245-ADC8-8C264A85EC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49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橢圓 25">
            <a:extLst>
              <a:ext uri="{FF2B5EF4-FFF2-40B4-BE49-F238E27FC236}">
                <a16:creationId xmlns:a16="http://schemas.microsoft.com/office/drawing/2014/main" id="{13DC1C9B-2CFA-48FD-8559-28E54B9B7A8A}"/>
              </a:ext>
            </a:extLst>
          </p:cNvPr>
          <p:cNvSpPr/>
          <p:nvPr/>
        </p:nvSpPr>
        <p:spPr>
          <a:xfrm>
            <a:off x="38668850" y="1393079"/>
            <a:ext cx="3503881" cy="3454418"/>
          </a:xfrm>
          <a:prstGeom prst="ellipse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C886289-3EC9-4D4B-98CE-DEFA8664D657}"/>
              </a:ext>
            </a:extLst>
          </p:cNvPr>
          <p:cNvSpPr/>
          <p:nvPr/>
        </p:nvSpPr>
        <p:spPr>
          <a:xfrm>
            <a:off x="29466750" y="3319256"/>
            <a:ext cx="7554362" cy="7554362"/>
          </a:xfrm>
          <a:prstGeom prst="ellipse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DEB5B580-73A6-4EC8-9EF0-64ABD96423B0}"/>
              </a:ext>
            </a:extLst>
          </p:cNvPr>
          <p:cNvSpPr/>
          <p:nvPr/>
        </p:nvSpPr>
        <p:spPr>
          <a:xfrm>
            <a:off x="38668850" y="9455346"/>
            <a:ext cx="3503881" cy="3454418"/>
          </a:xfrm>
          <a:prstGeom prst="ellipse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CEAC0BD-5255-4E77-8350-C9E9247C3479}"/>
              </a:ext>
            </a:extLst>
          </p:cNvPr>
          <p:cNvSpPr/>
          <p:nvPr/>
        </p:nvSpPr>
        <p:spPr>
          <a:xfrm>
            <a:off x="24048430" y="9455346"/>
            <a:ext cx="3503881" cy="3454418"/>
          </a:xfrm>
          <a:prstGeom prst="ellipse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文本框 1">
            <a:extLst>
              <a:ext uri="{FF2B5EF4-FFF2-40B4-BE49-F238E27FC236}">
                <a16:creationId xmlns:a16="http://schemas.microsoft.com/office/drawing/2014/main" id="{8B57A6DD-BEB0-4820-BC32-F4685605A2E2}"/>
              </a:ext>
            </a:extLst>
          </p:cNvPr>
          <p:cNvSpPr txBox="1"/>
          <p:nvPr/>
        </p:nvSpPr>
        <p:spPr>
          <a:xfrm>
            <a:off x="5306400" y="1375200"/>
            <a:ext cx="14755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模型融合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68827C-C58E-43D5-B474-F5A1659D0CF0}"/>
              </a:ext>
            </a:extLst>
          </p:cNvPr>
          <p:cNvSpPr txBox="1"/>
          <p:nvPr/>
        </p:nvSpPr>
        <p:spPr>
          <a:xfrm>
            <a:off x="24476931" y="10473925"/>
            <a:ext cx="26973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当天模型</a:t>
            </a:r>
            <a:endParaRPr lang="en-US" altLang="zh-TW" sz="4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TW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+prob</a:t>
            </a:r>
            <a:endParaRPr lang="zh-TW" altLang="en-US" sz="4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0AF2CF5-3BA8-46AA-8AAD-F0F458FA69FC}"/>
              </a:ext>
            </a:extLst>
          </p:cNvPr>
          <p:cNvSpPr/>
          <p:nvPr/>
        </p:nvSpPr>
        <p:spPr>
          <a:xfrm>
            <a:off x="23967649" y="1393079"/>
            <a:ext cx="3503881" cy="3454418"/>
          </a:xfrm>
          <a:prstGeom prst="ellipse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60CFF44-BD13-4598-8E18-A12A60102BDD}"/>
              </a:ext>
            </a:extLst>
          </p:cNvPr>
          <p:cNvSpPr txBox="1"/>
          <p:nvPr/>
        </p:nvSpPr>
        <p:spPr>
          <a:xfrm>
            <a:off x="24396150" y="270478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当天模型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C8ECA5-30DE-4885-BD79-D3E8F490F651}"/>
              </a:ext>
            </a:extLst>
          </p:cNvPr>
          <p:cNvSpPr txBox="1"/>
          <p:nvPr/>
        </p:nvSpPr>
        <p:spPr>
          <a:xfrm>
            <a:off x="38966321" y="2646681"/>
            <a:ext cx="2993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全量模型</a:t>
            </a:r>
            <a:r>
              <a:rPr lang="en-US" altLang="zh-TW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TW" altLang="en-US" sz="4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D55399BF-40D4-48B8-A708-024D1B5498B1}"/>
              </a:ext>
            </a:extLst>
          </p:cNvPr>
          <p:cNvSpPr/>
          <p:nvPr/>
        </p:nvSpPr>
        <p:spPr>
          <a:xfrm rot="3600000" flipH="1" flipV="1">
            <a:off x="26964256" y="9213068"/>
            <a:ext cx="1606618" cy="1800000"/>
          </a:xfrm>
          <a:prstGeom prst="downArrow">
            <a:avLst/>
          </a:prstGeom>
          <a:solidFill>
            <a:srgbClr val="E33D6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2C424E-CA6E-46C8-ACE7-4C91AC02D58F}"/>
              </a:ext>
            </a:extLst>
          </p:cNvPr>
          <p:cNvSpPr txBox="1"/>
          <p:nvPr/>
        </p:nvSpPr>
        <p:spPr>
          <a:xfrm>
            <a:off x="38966321" y="10843256"/>
            <a:ext cx="2993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全量模型</a:t>
            </a:r>
            <a:r>
              <a:rPr lang="en-US" altLang="zh-TW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TW" altLang="en-US" sz="4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6C461BB-362C-4CF9-B4CC-1AF4576189A2}"/>
              </a:ext>
            </a:extLst>
          </p:cNvPr>
          <p:cNvSpPr txBox="1"/>
          <p:nvPr/>
        </p:nvSpPr>
        <p:spPr>
          <a:xfrm>
            <a:off x="30689385" y="6311607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终极模型</a:t>
            </a: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87F76BBF-036F-451E-B9CF-A94485047D70}"/>
              </a:ext>
            </a:extLst>
          </p:cNvPr>
          <p:cNvSpPr/>
          <p:nvPr/>
        </p:nvSpPr>
        <p:spPr>
          <a:xfrm rot="7200000" flipH="1" flipV="1">
            <a:off x="26826437" y="3267548"/>
            <a:ext cx="1606618" cy="1800000"/>
          </a:xfrm>
          <a:prstGeom prst="downArrow">
            <a:avLst/>
          </a:prstGeom>
          <a:solidFill>
            <a:srgbClr val="E33D6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B01EF3F2-03F7-4F13-AB9F-986B70845294}"/>
              </a:ext>
            </a:extLst>
          </p:cNvPr>
          <p:cNvSpPr/>
          <p:nvPr/>
        </p:nvSpPr>
        <p:spPr>
          <a:xfrm rot="14400000" flipH="1" flipV="1">
            <a:off x="37865541" y="3372288"/>
            <a:ext cx="1606618" cy="1800000"/>
          </a:xfrm>
          <a:prstGeom prst="downArrow">
            <a:avLst/>
          </a:prstGeom>
          <a:solidFill>
            <a:srgbClr val="E33D6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050BF33E-A81F-47B1-82D6-1315A054FDDF}"/>
              </a:ext>
            </a:extLst>
          </p:cNvPr>
          <p:cNvSpPr/>
          <p:nvPr/>
        </p:nvSpPr>
        <p:spPr>
          <a:xfrm rot="18000000" flipH="1" flipV="1">
            <a:off x="37865541" y="9170481"/>
            <a:ext cx="1606618" cy="1800000"/>
          </a:xfrm>
          <a:prstGeom prst="downArrow">
            <a:avLst/>
          </a:prstGeom>
          <a:solidFill>
            <a:srgbClr val="E33D6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A1DEC59-B556-4258-A748-BFD78C669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18353B-6C69-4370-A8A1-6117FBAEF810}"/>
              </a:ext>
            </a:extLst>
          </p:cNvPr>
          <p:cNvSpPr txBox="1"/>
          <p:nvPr/>
        </p:nvSpPr>
        <p:spPr>
          <a:xfrm>
            <a:off x="6801776" y="4396744"/>
            <a:ext cx="14843069" cy="546919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我们采用简单加权融合的方式来融合我们的</a:t>
            </a:r>
            <a:r>
              <a:rPr kumimoji="1" lang="en-US" altLang="zh-TW" sz="6000" dirty="0" err="1">
                <a:solidFill>
                  <a:srgbClr val="E34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LightGBM</a:t>
            </a:r>
            <a:r>
              <a:rPr kumimoji="1" lang="zh-TW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模型。单模型在初赛取得</a:t>
            </a:r>
            <a:r>
              <a:rPr kumimoji="1" lang="en-US" altLang="zh-TW" sz="6000" dirty="0">
                <a:solidFill>
                  <a:srgbClr val="E34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top2</a:t>
            </a:r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的成绩，</a:t>
            </a:r>
            <a:r>
              <a:rPr kumimoji="1" lang="zh-TW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在复赛依然</a:t>
            </a:r>
            <a:r>
              <a:rPr lang="zh-TW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取得</a:t>
            </a:r>
            <a:r>
              <a:rPr lang="en-US" altLang="zh-TW" sz="6000" dirty="0">
                <a:solidFill>
                  <a:srgbClr val="E34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6000" dirty="0">
                <a:solidFill>
                  <a:srgbClr val="E34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op2</a:t>
            </a:r>
            <a:r>
              <a:rPr lang="zh-TW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的基础上，我们的融合模型取得了令人满意的成绩</a:t>
            </a:r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F2F4C62A-96E8-4F79-88E6-A12204384272}"/>
              </a:ext>
            </a:extLst>
          </p:cNvPr>
          <p:cNvSpPr/>
          <p:nvPr/>
        </p:nvSpPr>
        <p:spPr>
          <a:xfrm>
            <a:off x="6534484" y="3972979"/>
            <a:ext cx="15619644" cy="7285776"/>
          </a:xfrm>
          <a:prstGeom prst="wedgeRoundRectCallout">
            <a:avLst>
              <a:gd name="adj1" fmla="val 57664"/>
              <a:gd name="adj2" fmla="val -74160"/>
              <a:gd name="adj3" fmla="val 16667"/>
            </a:avLst>
          </a:prstGeom>
          <a:noFill/>
          <a:ln w="57150">
            <a:solidFill>
              <a:srgbClr val="E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104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1">
            <a:extLst>
              <a:ext uri="{FF2B5EF4-FFF2-40B4-BE49-F238E27FC236}">
                <a16:creationId xmlns:a16="http://schemas.microsoft.com/office/drawing/2014/main" id="{8B57A6DD-BEB0-4820-BC32-F4685605A2E2}"/>
              </a:ext>
            </a:extLst>
          </p:cNvPr>
          <p:cNvSpPr txBox="1"/>
          <p:nvPr/>
        </p:nvSpPr>
        <p:spPr>
          <a:xfrm>
            <a:off x="4946400" y="1375200"/>
            <a:ext cx="23728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0" dirty="0">
                <a:solidFill>
                  <a:srgbClr val="E34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ZYouHei 506L" charset="-122"/>
              </a:rPr>
              <a:t>工程优化</a:t>
            </a:r>
            <a:endParaRPr kumimoji="1" lang="en-US" altLang="zh-TW" sz="8000" dirty="0">
              <a:solidFill>
                <a:srgbClr val="E3436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FZYouHei 506L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91067F3-CD1B-4848-A990-ECE85FBC092A}"/>
              </a:ext>
            </a:extLst>
          </p:cNvPr>
          <p:cNvSpPr/>
          <p:nvPr/>
        </p:nvSpPr>
        <p:spPr>
          <a:xfrm>
            <a:off x="30149924" y="5419138"/>
            <a:ext cx="12402332" cy="5050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特征重编码，直接当作特征，树模型深度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数据并行，主模型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小时提取完全部特征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数据合并，训练预测数据一起提取特征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特征分批测试，提高效率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자유형 88">
            <a:extLst>
              <a:ext uri="{FF2B5EF4-FFF2-40B4-BE49-F238E27FC236}">
                <a16:creationId xmlns:a16="http://schemas.microsoft.com/office/drawing/2014/main" id="{14DC7CCC-DB84-46D0-9AEC-6FB4457015EA}"/>
              </a:ext>
            </a:extLst>
          </p:cNvPr>
          <p:cNvSpPr>
            <a:spLocks noChangeAspect="1"/>
          </p:cNvSpPr>
          <p:nvPr/>
        </p:nvSpPr>
        <p:spPr bwMode="auto">
          <a:xfrm>
            <a:off x="29133921" y="3760715"/>
            <a:ext cx="13418335" cy="10628029"/>
          </a:xfrm>
          <a:custGeom>
            <a:avLst/>
            <a:gdLst>
              <a:gd name="connsiteX0" fmla="*/ 22860 w 2194560"/>
              <a:gd name="connsiteY0" fmla="*/ 0 h 2377440"/>
              <a:gd name="connsiteX1" fmla="*/ 2194560 w 2194560"/>
              <a:gd name="connsiteY1" fmla="*/ 137160 h 2377440"/>
              <a:gd name="connsiteX2" fmla="*/ 2049780 w 2194560"/>
              <a:gd name="connsiteY2" fmla="*/ 1965960 h 2377440"/>
              <a:gd name="connsiteX3" fmla="*/ 853440 w 2194560"/>
              <a:gd name="connsiteY3" fmla="*/ 2377440 h 2377440"/>
              <a:gd name="connsiteX4" fmla="*/ 0 w 2194560"/>
              <a:gd name="connsiteY4" fmla="*/ 2316480 h 2377440"/>
              <a:gd name="connsiteX5" fmla="*/ 22860 w 2194560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194560"/>
              <a:gd name="connsiteY0" fmla="*/ 0 h 2377440"/>
              <a:gd name="connsiteX1" fmla="*/ 2194560 w 2194560"/>
              <a:gd name="connsiteY1" fmla="*/ 137160 h 2377440"/>
              <a:gd name="connsiteX2" fmla="*/ 2049780 w 2194560"/>
              <a:gd name="connsiteY2" fmla="*/ 1965960 h 2377440"/>
              <a:gd name="connsiteX3" fmla="*/ 853440 w 2194560"/>
              <a:gd name="connsiteY3" fmla="*/ 2377440 h 2377440"/>
              <a:gd name="connsiteX4" fmla="*/ 0 w 2194560"/>
              <a:gd name="connsiteY4" fmla="*/ 2232248 h 2377440"/>
              <a:gd name="connsiteX5" fmla="*/ 22860 w 2194560"/>
              <a:gd name="connsiteY5" fmla="*/ 0 h 2377440"/>
              <a:gd name="connsiteX0" fmla="*/ 22860 w 2201801"/>
              <a:gd name="connsiteY0" fmla="*/ 0 h 2377440"/>
              <a:gd name="connsiteX1" fmla="*/ 2194560 w 2201801"/>
              <a:gd name="connsiteY1" fmla="*/ 137160 h 2377440"/>
              <a:gd name="connsiteX2" fmla="*/ 2049780 w 2201801"/>
              <a:gd name="connsiteY2" fmla="*/ 1965960 h 2377440"/>
              <a:gd name="connsiteX3" fmla="*/ 853440 w 2201801"/>
              <a:gd name="connsiteY3" fmla="*/ 2377440 h 2377440"/>
              <a:gd name="connsiteX4" fmla="*/ 0 w 2201801"/>
              <a:gd name="connsiteY4" fmla="*/ 2232248 h 2377440"/>
              <a:gd name="connsiteX5" fmla="*/ 22860 w 2201801"/>
              <a:gd name="connsiteY5" fmla="*/ 0 h 2377440"/>
              <a:gd name="connsiteX0" fmla="*/ 22860 w 2201801"/>
              <a:gd name="connsiteY0" fmla="*/ 0 h 2340260"/>
              <a:gd name="connsiteX1" fmla="*/ 2194560 w 2201801"/>
              <a:gd name="connsiteY1" fmla="*/ 137160 h 2340260"/>
              <a:gd name="connsiteX2" fmla="*/ 2049780 w 2201801"/>
              <a:gd name="connsiteY2" fmla="*/ 1965960 h 2340260"/>
              <a:gd name="connsiteX3" fmla="*/ 1080120 w 2201801"/>
              <a:gd name="connsiteY3" fmla="*/ 2340260 h 2340260"/>
              <a:gd name="connsiteX4" fmla="*/ 0 w 2201801"/>
              <a:gd name="connsiteY4" fmla="*/ 2232248 h 2340260"/>
              <a:gd name="connsiteX5" fmla="*/ 22860 w 2201801"/>
              <a:gd name="connsiteY5" fmla="*/ 0 h 2340260"/>
              <a:gd name="connsiteX0" fmla="*/ 22860 w 2201801"/>
              <a:gd name="connsiteY0" fmla="*/ 0 h 2340260"/>
              <a:gd name="connsiteX1" fmla="*/ 2194560 w 2201801"/>
              <a:gd name="connsiteY1" fmla="*/ 137160 h 2340260"/>
              <a:gd name="connsiteX2" fmla="*/ 2049780 w 2201801"/>
              <a:gd name="connsiteY2" fmla="*/ 1965960 h 2340260"/>
              <a:gd name="connsiteX3" fmla="*/ 1080120 w 2201801"/>
              <a:gd name="connsiteY3" fmla="*/ 2340260 h 2340260"/>
              <a:gd name="connsiteX4" fmla="*/ 0 w 2201801"/>
              <a:gd name="connsiteY4" fmla="*/ 2232248 h 2340260"/>
              <a:gd name="connsiteX5" fmla="*/ 22860 w 2201801"/>
              <a:gd name="connsiteY5" fmla="*/ 0 h 2340260"/>
              <a:gd name="connsiteX0" fmla="*/ 22860 w 2201801"/>
              <a:gd name="connsiteY0" fmla="*/ 0 h 2316104"/>
              <a:gd name="connsiteX1" fmla="*/ 2194560 w 2201801"/>
              <a:gd name="connsiteY1" fmla="*/ 137160 h 2316104"/>
              <a:gd name="connsiteX2" fmla="*/ 2049780 w 2201801"/>
              <a:gd name="connsiteY2" fmla="*/ 1965960 h 2316104"/>
              <a:gd name="connsiteX3" fmla="*/ 1116124 w 2201801"/>
              <a:gd name="connsiteY3" fmla="*/ 2304256 h 2316104"/>
              <a:gd name="connsiteX4" fmla="*/ 0 w 2201801"/>
              <a:gd name="connsiteY4" fmla="*/ 2232248 h 2316104"/>
              <a:gd name="connsiteX5" fmla="*/ 22860 w 2201801"/>
              <a:gd name="connsiteY5" fmla="*/ 0 h 2316104"/>
              <a:gd name="connsiteX0" fmla="*/ 216024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216024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80020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6244 w 2201801"/>
              <a:gd name="connsiteY1" fmla="*/ 36004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6244 w 2201801"/>
              <a:gd name="connsiteY1" fmla="*/ 36004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302394"/>
              <a:gd name="connsiteX1" fmla="*/ 2196244 w 2196244"/>
              <a:gd name="connsiteY1" fmla="*/ 36004 h 2302394"/>
              <a:gd name="connsiteX2" fmla="*/ 2049780 w 2196244"/>
              <a:gd name="connsiteY2" fmla="*/ 1893952 h 2302394"/>
              <a:gd name="connsiteX3" fmla="*/ 1116124 w 2196244"/>
              <a:gd name="connsiteY3" fmla="*/ 2232248 h 2302394"/>
              <a:gd name="connsiteX4" fmla="*/ 0 w 2196244"/>
              <a:gd name="connsiteY4" fmla="*/ 2160240 h 2302394"/>
              <a:gd name="connsiteX5" fmla="*/ 180020 w 2196244"/>
              <a:gd name="connsiteY5" fmla="*/ 0 h 230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244" h="2302394">
                <a:moveTo>
                  <a:pt x="180020" y="0"/>
                </a:moveTo>
                <a:cubicBezTo>
                  <a:pt x="857309" y="70607"/>
                  <a:pt x="1482827" y="69527"/>
                  <a:pt x="2196244" y="36004"/>
                </a:cubicBezTo>
                <a:cubicBezTo>
                  <a:pt x="2181324" y="633028"/>
                  <a:pt x="2129347" y="1853427"/>
                  <a:pt x="2049780" y="1893952"/>
                </a:cubicBezTo>
                <a:cubicBezTo>
                  <a:pt x="1651000" y="2031112"/>
                  <a:pt x="1551293" y="2137976"/>
                  <a:pt x="1116124" y="2232248"/>
                </a:cubicBezTo>
                <a:cubicBezTo>
                  <a:pt x="697811" y="2302394"/>
                  <a:pt x="386738" y="2168927"/>
                  <a:pt x="0" y="2160240"/>
                </a:cubicBezTo>
                <a:cubicBezTo>
                  <a:pt x="112494" y="1412821"/>
                  <a:pt x="149009" y="847792"/>
                  <a:pt x="180020" y="0"/>
                </a:cubicBezTo>
                <a:close/>
              </a:path>
            </a:pathLst>
          </a:custGeom>
          <a:noFill/>
          <a:ln w="76200">
            <a:solidFill>
              <a:srgbClr val="E33D6F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자유형 200">
            <a:extLst>
              <a:ext uri="{FF2B5EF4-FFF2-40B4-BE49-F238E27FC236}">
                <a16:creationId xmlns:a16="http://schemas.microsoft.com/office/drawing/2014/main" id="{2BAAC42E-61A3-40D5-AAAB-17C0EA4E4C1D}"/>
              </a:ext>
            </a:extLst>
          </p:cNvPr>
          <p:cNvSpPr>
            <a:spLocks noChangeAspect="1"/>
          </p:cNvSpPr>
          <p:nvPr/>
        </p:nvSpPr>
        <p:spPr bwMode="auto">
          <a:xfrm>
            <a:off x="30149924" y="3859678"/>
            <a:ext cx="12402332" cy="1515728"/>
          </a:xfrm>
          <a:custGeom>
            <a:avLst/>
            <a:gdLst>
              <a:gd name="connsiteX0" fmla="*/ 0 w 2226733"/>
              <a:gd name="connsiteY0" fmla="*/ 0 h 465666"/>
              <a:gd name="connsiteX1" fmla="*/ 2226733 w 2226733"/>
              <a:gd name="connsiteY1" fmla="*/ 67733 h 465666"/>
              <a:gd name="connsiteX2" fmla="*/ 2192867 w 2226733"/>
              <a:gd name="connsiteY2" fmla="*/ 465666 h 465666"/>
              <a:gd name="connsiteX3" fmla="*/ 16933 w 2226733"/>
              <a:gd name="connsiteY3" fmla="*/ 381000 h 465666"/>
              <a:gd name="connsiteX4" fmla="*/ 0 w 2226733"/>
              <a:gd name="connsiteY4" fmla="*/ 0 h 465666"/>
              <a:gd name="connsiteX0" fmla="*/ 0 w 2226733"/>
              <a:gd name="connsiteY0" fmla="*/ 0 h 465666"/>
              <a:gd name="connsiteX1" fmla="*/ 2226733 w 2226733"/>
              <a:gd name="connsiteY1" fmla="*/ 67733 h 465666"/>
              <a:gd name="connsiteX2" fmla="*/ 2192867 w 2226733"/>
              <a:gd name="connsiteY2" fmla="*/ 465666 h 465666"/>
              <a:gd name="connsiteX3" fmla="*/ 16933 w 2226733"/>
              <a:gd name="connsiteY3" fmla="*/ 381000 h 465666"/>
              <a:gd name="connsiteX4" fmla="*/ 0 w 2226733"/>
              <a:gd name="connsiteY4" fmla="*/ 0 h 465666"/>
              <a:gd name="connsiteX0" fmla="*/ 0 w 2207084"/>
              <a:gd name="connsiteY0" fmla="*/ 0 h 465666"/>
              <a:gd name="connsiteX1" fmla="*/ 2207084 w 2207084"/>
              <a:gd name="connsiteY1" fmla="*/ 33453 h 465666"/>
              <a:gd name="connsiteX2" fmla="*/ 2192867 w 2207084"/>
              <a:gd name="connsiteY2" fmla="*/ 465666 h 465666"/>
              <a:gd name="connsiteX3" fmla="*/ 16933 w 2207084"/>
              <a:gd name="connsiteY3" fmla="*/ 381000 h 465666"/>
              <a:gd name="connsiteX4" fmla="*/ 0 w 2207084"/>
              <a:gd name="connsiteY4" fmla="*/ 0 h 465666"/>
              <a:gd name="connsiteX0" fmla="*/ 0 w 2196244"/>
              <a:gd name="connsiteY0" fmla="*/ 0 h 468217"/>
              <a:gd name="connsiteX1" fmla="*/ 2196244 w 2196244"/>
              <a:gd name="connsiteY1" fmla="*/ 36004 h 468217"/>
              <a:gd name="connsiteX2" fmla="*/ 2182027 w 2196244"/>
              <a:gd name="connsiteY2" fmla="*/ 468217 h 468217"/>
              <a:gd name="connsiteX3" fmla="*/ 6093 w 2196244"/>
              <a:gd name="connsiteY3" fmla="*/ 383551 h 468217"/>
              <a:gd name="connsiteX4" fmla="*/ 0 w 2196244"/>
              <a:gd name="connsiteY4" fmla="*/ 0 h 468217"/>
              <a:gd name="connsiteX0" fmla="*/ 0 w 2196244"/>
              <a:gd name="connsiteY0" fmla="*/ 0 h 468217"/>
              <a:gd name="connsiteX1" fmla="*/ 2196244 w 2196244"/>
              <a:gd name="connsiteY1" fmla="*/ 36004 h 468217"/>
              <a:gd name="connsiteX2" fmla="*/ 2182027 w 2196244"/>
              <a:gd name="connsiteY2" fmla="*/ 468217 h 468217"/>
              <a:gd name="connsiteX3" fmla="*/ 6093 w 2196244"/>
              <a:gd name="connsiteY3" fmla="*/ 383551 h 468217"/>
              <a:gd name="connsiteX4" fmla="*/ 0 w 2196244"/>
              <a:gd name="connsiteY4" fmla="*/ 0 h 468217"/>
              <a:gd name="connsiteX0" fmla="*/ 29911 w 2190151"/>
              <a:gd name="connsiteY0" fmla="*/ 0 h 468216"/>
              <a:gd name="connsiteX1" fmla="*/ 2190151 w 2190151"/>
              <a:gd name="connsiteY1" fmla="*/ 36003 h 468216"/>
              <a:gd name="connsiteX2" fmla="*/ 2175934 w 2190151"/>
              <a:gd name="connsiteY2" fmla="*/ 468216 h 468216"/>
              <a:gd name="connsiteX3" fmla="*/ 0 w 2190151"/>
              <a:gd name="connsiteY3" fmla="*/ 383550 h 468216"/>
              <a:gd name="connsiteX4" fmla="*/ 29911 w 2190151"/>
              <a:gd name="connsiteY4" fmla="*/ 0 h 468216"/>
              <a:gd name="connsiteX0" fmla="*/ 0 w 2160240"/>
              <a:gd name="connsiteY0" fmla="*/ 0 h 468216"/>
              <a:gd name="connsiteX1" fmla="*/ 2160240 w 2160240"/>
              <a:gd name="connsiteY1" fmla="*/ 36003 h 468216"/>
              <a:gd name="connsiteX2" fmla="*/ 2146023 w 2160240"/>
              <a:gd name="connsiteY2" fmla="*/ 468216 h 468216"/>
              <a:gd name="connsiteX3" fmla="*/ 0 w 2160240"/>
              <a:gd name="connsiteY3" fmla="*/ 360039 h 468216"/>
              <a:gd name="connsiteX4" fmla="*/ 0 w 2160240"/>
              <a:gd name="connsiteY4" fmla="*/ 0 h 468216"/>
              <a:gd name="connsiteX0" fmla="*/ 21444 w 2181684"/>
              <a:gd name="connsiteY0" fmla="*/ 0 h 468216"/>
              <a:gd name="connsiteX1" fmla="*/ 2181684 w 2181684"/>
              <a:gd name="connsiteY1" fmla="*/ 36003 h 468216"/>
              <a:gd name="connsiteX2" fmla="*/ 2167467 w 2181684"/>
              <a:gd name="connsiteY2" fmla="*/ 468216 h 468216"/>
              <a:gd name="connsiteX3" fmla="*/ 0 w 2181684"/>
              <a:gd name="connsiteY3" fmla="*/ 378258 h 468216"/>
              <a:gd name="connsiteX4" fmla="*/ 21444 w 2181684"/>
              <a:gd name="connsiteY4" fmla="*/ 0 h 468216"/>
              <a:gd name="connsiteX0" fmla="*/ 15094 w 2181684"/>
              <a:gd name="connsiteY0" fmla="*/ 0 h 468216"/>
              <a:gd name="connsiteX1" fmla="*/ 2181684 w 2181684"/>
              <a:gd name="connsiteY1" fmla="*/ 36003 h 468216"/>
              <a:gd name="connsiteX2" fmla="*/ 2167467 w 2181684"/>
              <a:gd name="connsiteY2" fmla="*/ 468216 h 468216"/>
              <a:gd name="connsiteX3" fmla="*/ 0 w 2181684"/>
              <a:gd name="connsiteY3" fmla="*/ 378258 h 468216"/>
              <a:gd name="connsiteX4" fmla="*/ 15094 w 2181684"/>
              <a:gd name="connsiteY4" fmla="*/ 0 h 468216"/>
              <a:gd name="connsiteX0" fmla="*/ 15094 w 2181684"/>
              <a:gd name="connsiteY0" fmla="*/ 0 h 492391"/>
              <a:gd name="connsiteX1" fmla="*/ 2181684 w 2181684"/>
              <a:gd name="connsiteY1" fmla="*/ 36003 h 492391"/>
              <a:gd name="connsiteX2" fmla="*/ 2167467 w 2181684"/>
              <a:gd name="connsiteY2" fmla="*/ 468216 h 492391"/>
              <a:gd name="connsiteX3" fmla="*/ 0 w 2181684"/>
              <a:gd name="connsiteY3" fmla="*/ 378258 h 492391"/>
              <a:gd name="connsiteX4" fmla="*/ 15094 w 2181684"/>
              <a:gd name="connsiteY4" fmla="*/ 0 h 492391"/>
              <a:gd name="connsiteX0" fmla="*/ 15094 w 2181684"/>
              <a:gd name="connsiteY0" fmla="*/ 0 h 492391"/>
              <a:gd name="connsiteX1" fmla="*/ 2181684 w 2181684"/>
              <a:gd name="connsiteY1" fmla="*/ 36003 h 492391"/>
              <a:gd name="connsiteX2" fmla="*/ 2167467 w 2181684"/>
              <a:gd name="connsiteY2" fmla="*/ 468216 h 492391"/>
              <a:gd name="connsiteX3" fmla="*/ 0 w 2181684"/>
              <a:gd name="connsiteY3" fmla="*/ 378258 h 492391"/>
              <a:gd name="connsiteX4" fmla="*/ 15094 w 2181684"/>
              <a:gd name="connsiteY4" fmla="*/ 0 h 492391"/>
              <a:gd name="connsiteX0" fmla="*/ 15094 w 2181684"/>
              <a:gd name="connsiteY0" fmla="*/ 0 h 456222"/>
              <a:gd name="connsiteX1" fmla="*/ 2181684 w 2181684"/>
              <a:gd name="connsiteY1" fmla="*/ 36003 h 456222"/>
              <a:gd name="connsiteX2" fmla="*/ 2145679 w 2181684"/>
              <a:gd name="connsiteY2" fmla="*/ 432047 h 456222"/>
              <a:gd name="connsiteX3" fmla="*/ 0 w 2181684"/>
              <a:gd name="connsiteY3" fmla="*/ 378258 h 456222"/>
              <a:gd name="connsiteX4" fmla="*/ 15094 w 2181684"/>
              <a:gd name="connsiteY4" fmla="*/ 0 h 456222"/>
              <a:gd name="connsiteX0" fmla="*/ 15094 w 2181684"/>
              <a:gd name="connsiteY0" fmla="*/ 0 h 462758"/>
              <a:gd name="connsiteX1" fmla="*/ 2181684 w 2181684"/>
              <a:gd name="connsiteY1" fmla="*/ 36003 h 462758"/>
              <a:gd name="connsiteX2" fmla="*/ 2171699 w 2181684"/>
              <a:gd name="connsiteY2" fmla="*/ 438583 h 462758"/>
              <a:gd name="connsiteX3" fmla="*/ 0 w 2181684"/>
              <a:gd name="connsiteY3" fmla="*/ 378258 h 462758"/>
              <a:gd name="connsiteX4" fmla="*/ 15094 w 2181684"/>
              <a:gd name="connsiteY4" fmla="*/ 0 h 462758"/>
              <a:gd name="connsiteX0" fmla="*/ 21443 w 2181684"/>
              <a:gd name="connsiteY0" fmla="*/ 0 h 498763"/>
              <a:gd name="connsiteX1" fmla="*/ 2181684 w 2181684"/>
              <a:gd name="connsiteY1" fmla="*/ 72008 h 498763"/>
              <a:gd name="connsiteX2" fmla="*/ 2171699 w 2181684"/>
              <a:gd name="connsiteY2" fmla="*/ 474588 h 498763"/>
              <a:gd name="connsiteX3" fmla="*/ 0 w 2181684"/>
              <a:gd name="connsiteY3" fmla="*/ 414263 h 498763"/>
              <a:gd name="connsiteX4" fmla="*/ 21443 w 2181684"/>
              <a:gd name="connsiteY4" fmla="*/ 0 h 498763"/>
              <a:gd name="connsiteX0" fmla="*/ 21443 w 2181683"/>
              <a:gd name="connsiteY0" fmla="*/ 0 h 498763"/>
              <a:gd name="connsiteX1" fmla="*/ 2181683 w 2181683"/>
              <a:gd name="connsiteY1" fmla="*/ 36005 h 498763"/>
              <a:gd name="connsiteX2" fmla="*/ 2171699 w 2181683"/>
              <a:gd name="connsiteY2" fmla="*/ 474588 h 498763"/>
              <a:gd name="connsiteX3" fmla="*/ 0 w 2181683"/>
              <a:gd name="connsiteY3" fmla="*/ 414263 h 498763"/>
              <a:gd name="connsiteX4" fmla="*/ 21443 w 2181683"/>
              <a:gd name="connsiteY4" fmla="*/ 0 h 498763"/>
              <a:gd name="connsiteX0" fmla="*/ 21443 w 2181683"/>
              <a:gd name="connsiteY0" fmla="*/ 0 h 466660"/>
              <a:gd name="connsiteX1" fmla="*/ 2181683 w 2181683"/>
              <a:gd name="connsiteY1" fmla="*/ 36005 h 466660"/>
              <a:gd name="connsiteX2" fmla="*/ 2145680 w 2181683"/>
              <a:gd name="connsiteY2" fmla="*/ 432049 h 466660"/>
              <a:gd name="connsiteX3" fmla="*/ 0 w 2181683"/>
              <a:gd name="connsiteY3" fmla="*/ 414263 h 466660"/>
              <a:gd name="connsiteX4" fmla="*/ 21443 w 2181683"/>
              <a:gd name="connsiteY4" fmla="*/ 0 h 466660"/>
              <a:gd name="connsiteX0" fmla="*/ 21443 w 2181683"/>
              <a:gd name="connsiteY0" fmla="*/ 0 h 441574"/>
              <a:gd name="connsiteX1" fmla="*/ 2181683 w 2181683"/>
              <a:gd name="connsiteY1" fmla="*/ 36005 h 441574"/>
              <a:gd name="connsiteX2" fmla="*/ 2161555 w 2181683"/>
              <a:gd name="connsiteY2" fmla="*/ 441574 h 441574"/>
              <a:gd name="connsiteX3" fmla="*/ 0 w 2181683"/>
              <a:gd name="connsiteY3" fmla="*/ 414263 h 441574"/>
              <a:gd name="connsiteX4" fmla="*/ 21443 w 2181683"/>
              <a:gd name="connsiteY4" fmla="*/ 0 h 441574"/>
              <a:gd name="connsiteX0" fmla="*/ 21443 w 2181683"/>
              <a:gd name="connsiteY0" fmla="*/ 0 h 441574"/>
              <a:gd name="connsiteX1" fmla="*/ 2181683 w 2181683"/>
              <a:gd name="connsiteY1" fmla="*/ 36005 h 441574"/>
              <a:gd name="connsiteX2" fmla="*/ 2171080 w 2181683"/>
              <a:gd name="connsiteY2" fmla="*/ 441574 h 441574"/>
              <a:gd name="connsiteX3" fmla="*/ 0 w 2181683"/>
              <a:gd name="connsiteY3" fmla="*/ 414263 h 441574"/>
              <a:gd name="connsiteX4" fmla="*/ 21443 w 2181683"/>
              <a:gd name="connsiteY4" fmla="*/ 0 h 441574"/>
              <a:gd name="connsiteX0" fmla="*/ 21443 w 2181683"/>
              <a:gd name="connsiteY0" fmla="*/ 0 h 471835"/>
              <a:gd name="connsiteX1" fmla="*/ 2181683 w 2181683"/>
              <a:gd name="connsiteY1" fmla="*/ 36005 h 471835"/>
              <a:gd name="connsiteX2" fmla="*/ 2171080 w 2181683"/>
              <a:gd name="connsiteY2" fmla="*/ 441574 h 471835"/>
              <a:gd name="connsiteX3" fmla="*/ 0 w 2181683"/>
              <a:gd name="connsiteY3" fmla="*/ 414263 h 471835"/>
              <a:gd name="connsiteX4" fmla="*/ 21443 w 2181683"/>
              <a:gd name="connsiteY4" fmla="*/ 0 h 471835"/>
              <a:gd name="connsiteX0" fmla="*/ 21443 w 2181683"/>
              <a:gd name="connsiteY0" fmla="*/ 0 h 471835"/>
              <a:gd name="connsiteX1" fmla="*/ 2181683 w 2181683"/>
              <a:gd name="connsiteY1" fmla="*/ 36005 h 471835"/>
              <a:gd name="connsiteX2" fmla="*/ 2171080 w 2181683"/>
              <a:gd name="connsiteY2" fmla="*/ 441574 h 471835"/>
              <a:gd name="connsiteX3" fmla="*/ 0 w 2181683"/>
              <a:gd name="connsiteY3" fmla="*/ 414263 h 471835"/>
              <a:gd name="connsiteX4" fmla="*/ 21443 w 2181683"/>
              <a:gd name="connsiteY4" fmla="*/ 0 h 471835"/>
              <a:gd name="connsiteX0" fmla="*/ 13233 w 2173473"/>
              <a:gd name="connsiteY0" fmla="*/ 0 h 471835"/>
              <a:gd name="connsiteX1" fmla="*/ 2173473 w 2173473"/>
              <a:gd name="connsiteY1" fmla="*/ 36005 h 471835"/>
              <a:gd name="connsiteX2" fmla="*/ 2162870 w 2173473"/>
              <a:gd name="connsiteY2" fmla="*/ 441574 h 471835"/>
              <a:gd name="connsiteX3" fmla="*/ 0 w 2173473"/>
              <a:gd name="connsiteY3" fmla="*/ 377428 h 471835"/>
              <a:gd name="connsiteX4" fmla="*/ 13233 w 2173473"/>
              <a:gd name="connsiteY4" fmla="*/ 0 h 471835"/>
              <a:gd name="connsiteX0" fmla="*/ 15627 w 2175867"/>
              <a:gd name="connsiteY0" fmla="*/ 0 h 441574"/>
              <a:gd name="connsiteX1" fmla="*/ 2175867 w 2175867"/>
              <a:gd name="connsiteY1" fmla="*/ 36005 h 441574"/>
              <a:gd name="connsiteX2" fmla="*/ 2165264 w 2175867"/>
              <a:gd name="connsiteY2" fmla="*/ 441574 h 441574"/>
              <a:gd name="connsiteX3" fmla="*/ 0 w 2175867"/>
              <a:gd name="connsiteY3" fmla="*/ 354372 h 441574"/>
              <a:gd name="connsiteX4" fmla="*/ 15627 w 2175867"/>
              <a:gd name="connsiteY4" fmla="*/ 0 h 441574"/>
              <a:gd name="connsiteX0" fmla="*/ 15627 w 2175867"/>
              <a:gd name="connsiteY0" fmla="*/ 0 h 454274"/>
              <a:gd name="connsiteX1" fmla="*/ 2175867 w 2175867"/>
              <a:gd name="connsiteY1" fmla="*/ 48705 h 454274"/>
              <a:gd name="connsiteX2" fmla="*/ 2165264 w 2175867"/>
              <a:gd name="connsiteY2" fmla="*/ 454274 h 454274"/>
              <a:gd name="connsiteX3" fmla="*/ 0 w 2175867"/>
              <a:gd name="connsiteY3" fmla="*/ 367072 h 454274"/>
              <a:gd name="connsiteX4" fmla="*/ 15627 w 2175867"/>
              <a:gd name="connsiteY4" fmla="*/ 0 h 454274"/>
              <a:gd name="connsiteX0" fmla="*/ 15627 w 2179042"/>
              <a:gd name="connsiteY0" fmla="*/ 0 h 454274"/>
              <a:gd name="connsiteX1" fmla="*/ 2179042 w 2179042"/>
              <a:gd name="connsiteY1" fmla="*/ 39180 h 454274"/>
              <a:gd name="connsiteX2" fmla="*/ 2165264 w 2179042"/>
              <a:gd name="connsiteY2" fmla="*/ 454274 h 454274"/>
              <a:gd name="connsiteX3" fmla="*/ 0 w 2179042"/>
              <a:gd name="connsiteY3" fmla="*/ 367072 h 454274"/>
              <a:gd name="connsiteX4" fmla="*/ 15627 w 2179042"/>
              <a:gd name="connsiteY4" fmla="*/ 0 h 454274"/>
              <a:gd name="connsiteX0" fmla="*/ 15627 w 2179042"/>
              <a:gd name="connsiteY0" fmla="*/ 0 h 397124"/>
              <a:gd name="connsiteX1" fmla="*/ 2179042 w 2179042"/>
              <a:gd name="connsiteY1" fmla="*/ 39180 h 397124"/>
              <a:gd name="connsiteX2" fmla="*/ 2174789 w 2179042"/>
              <a:gd name="connsiteY2" fmla="*/ 397124 h 397124"/>
              <a:gd name="connsiteX3" fmla="*/ 0 w 2179042"/>
              <a:gd name="connsiteY3" fmla="*/ 367072 h 397124"/>
              <a:gd name="connsiteX4" fmla="*/ 15627 w 2179042"/>
              <a:gd name="connsiteY4" fmla="*/ 0 h 397124"/>
              <a:gd name="connsiteX0" fmla="*/ 18802 w 2182217"/>
              <a:gd name="connsiteY0" fmla="*/ 0 h 397124"/>
              <a:gd name="connsiteX1" fmla="*/ 2182217 w 2182217"/>
              <a:gd name="connsiteY1" fmla="*/ 39180 h 397124"/>
              <a:gd name="connsiteX2" fmla="*/ 2177964 w 2182217"/>
              <a:gd name="connsiteY2" fmla="*/ 397124 h 397124"/>
              <a:gd name="connsiteX3" fmla="*/ 0 w 2182217"/>
              <a:gd name="connsiteY3" fmla="*/ 351197 h 397124"/>
              <a:gd name="connsiteX4" fmla="*/ 18802 w 2182217"/>
              <a:gd name="connsiteY4" fmla="*/ 0 h 397124"/>
              <a:gd name="connsiteX0" fmla="*/ 25152 w 2188567"/>
              <a:gd name="connsiteY0" fmla="*/ 0 h 397124"/>
              <a:gd name="connsiteX1" fmla="*/ 2188567 w 2188567"/>
              <a:gd name="connsiteY1" fmla="*/ 39180 h 397124"/>
              <a:gd name="connsiteX2" fmla="*/ 2184314 w 2188567"/>
              <a:gd name="connsiteY2" fmla="*/ 397124 h 397124"/>
              <a:gd name="connsiteX3" fmla="*/ 0 w 2188567"/>
              <a:gd name="connsiteY3" fmla="*/ 367072 h 397124"/>
              <a:gd name="connsiteX4" fmla="*/ 25152 w 2188567"/>
              <a:gd name="connsiteY4" fmla="*/ 0 h 397124"/>
              <a:gd name="connsiteX0" fmla="*/ 25152 w 2188567"/>
              <a:gd name="connsiteY0" fmla="*/ 0 h 381249"/>
              <a:gd name="connsiteX1" fmla="*/ 2188567 w 2188567"/>
              <a:gd name="connsiteY1" fmla="*/ 39180 h 381249"/>
              <a:gd name="connsiteX2" fmla="*/ 2181139 w 2188567"/>
              <a:gd name="connsiteY2" fmla="*/ 381249 h 381249"/>
              <a:gd name="connsiteX3" fmla="*/ 0 w 2188567"/>
              <a:gd name="connsiteY3" fmla="*/ 367072 h 381249"/>
              <a:gd name="connsiteX4" fmla="*/ 25152 w 2188567"/>
              <a:gd name="connsiteY4" fmla="*/ 0 h 381249"/>
              <a:gd name="connsiteX0" fmla="*/ 25152 w 2188567"/>
              <a:gd name="connsiteY0" fmla="*/ 0 h 411696"/>
              <a:gd name="connsiteX1" fmla="*/ 2188567 w 2188567"/>
              <a:gd name="connsiteY1" fmla="*/ 39180 h 411696"/>
              <a:gd name="connsiteX2" fmla="*/ 2181139 w 2188567"/>
              <a:gd name="connsiteY2" fmla="*/ 381249 h 411696"/>
              <a:gd name="connsiteX3" fmla="*/ 0 w 2188567"/>
              <a:gd name="connsiteY3" fmla="*/ 367072 h 411696"/>
              <a:gd name="connsiteX4" fmla="*/ 25152 w 2188567"/>
              <a:gd name="connsiteY4" fmla="*/ 0 h 411696"/>
              <a:gd name="connsiteX0" fmla="*/ 25152 w 2188567"/>
              <a:gd name="connsiteY0" fmla="*/ 0 h 436265"/>
              <a:gd name="connsiteX1" fmla="*/ 2188567 w 2188567"/>
              <a:gd name="connsiteY1" fmla="*/ 39180 h 436265"/>
              <a:gd name="connsiteX2" fmla="*/ 2181139 w 2188567"/>
              <a:gd name="connsiteY2" fmla="*/ 381249 h 436265"/>
              <a:gd name="connsiteX3" fmla="*/ 0 w 2188567"/>
              <a:gd name="connsiteY3" fmla="*/ 367072 h 436265"/>
              <a:gd name="connsiteX4" fmla="*/ 25152 w 2188567"/>
              <a:gd name="connsiteY4" fmla="*/ 0 h 436265"/>
              <a:gd name="connsiteX0" fmla="*/ 16942 w 2180357"/>
              <a:gd name="connsiteY0" fmla="*/ 0 h 436265"/>
              <a:gd name="connsiteX1" fmla="*/ 2180357 w 2180357"/>
              <a:gd name="connsiteY1" fmla="*/ 39180 h 436265"/>
              <a:gd name="connsiteX2" fmla="*/ 2172929 w 2180357"/>
              <a:gd name="connsiteY2" fmla="*/ 381249 h 436265"/>
              <a:gd name="connsiteX3" fmla="*/ 0 w 2180357"/>
              <a:gd name="connsiteY3" fmla="*/ 338745 h 436265"/>
              <a:gd name="connsiteX4" fmla="*/ 16942 w 2180357"/>
              <a:gd name="connsiteY4" fmla="*/ 0 h 436265"/>
              <a:gd name="connsiteX0" fmla="*/ 16942 w 2180357"/>
              <a:gd name="connsiteY0" fmla="*/ 0 h 436265"/>
              <a:gd name="connsiteX1" fmla="*/ 2180357 w 2180357"/>
              <a:gd name="connsiteY1" fmla="*/ 39180 h 436265"/>
              <a:gd name="connsiteX2" fmla="*/ 2172929 w 2180357"/>
              <a:gd name="connsiteY2" fmla="*/ 381249 h 436265"/>
              <a:gd name="connsiteX3" fmla="*/ 0 w 2180357"/>
              <a:gd name="connsiteY3" fmla="*/ 338745 h 436265"/>
              <a:gd name="connsiteX4" fmla="*/ 16942 w 2180357"/>
              <a:gd name="connsiteY4" fmla="*/ 0 h 43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0357" h="436265">
                <a:moveTo>
                  <a:pt x="16942" y="0"/>
                </a:moveTo>
                <a:cubicBezTo>
                  <a:pt x="639962" y="54762"/>
                  <a:pt x="1398909" y="66757"/>
                  <a:pt x="2180357" y="39180"/>
                </a:cubicBezTo>
                <a:cubicBezTo>
                  <a:pt x="2178939" y="158495"/>
                  <a:pt x="2174347" y="261934"/>
                  <a:pt x="2172929" y="381249"/>
                </a:cubicBezTo>
                <a:cubicBezTo>
                  <a:pt x="1395033" y="436265"/>
                  <a:pt x="414147" y="370198"/>
                  <a:pt x="0" y="338745"/>
                </a:cubicBezTo>
                <a:lnTo>
                  <a:pt x="16942" y="0"/>
                </a:lnTo>
                <a:close/>
              </a:path>
            </a:pathLst>
          </a:custGeom>
          <a:solidFill>
            <a:srgbClr val="E33D6F"/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+mn-ea"/>
                <a:sym typeface="Arial" panose="020B0604020202020204" pitchFamily="34" charset="0"/>
              </a:rPr>
              <a:t>一些工程优化方法</a:t>
            </a:r>
            <a:r>
              <a:rPr lang="en-US" altLang="ko-KR" sz="36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+mn-ea"/>
                <a:sym typeface="Arial" panose="020B0604020202020204" pitchFamily="34" charset="0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黑体 Std R" panose="020B0400000000000000" pitchFamily="34" charset="-128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자유형 87">
            <a:extLst>
              <a:ext uri="{FF2B5EF4-FFF2-40B4-BE49-F238E27FC236}">
                <a16:creationId xmlns:a16="http://schemas.microsoft.com/office/drawing/2014/main" id="{77479BAA-94BA-4A8E-8D88-8E6C6C32441F}"/>
              </a:ext>
            </a:extLst>
          </p:cNvPr>
          <p:cNvSpPr>
            <a:spLocks noChangeAspect="1"/>
          </p:cNvSpPr>
          <p:nvPr/>
        </p:nvSpPr>
        <p:spPr bwMode="auto">
          <a:xfrm>
            <a:off x="36119943" y="11473980"/>
            <a:ext cx="5441620" cy="2530136"/>
          </a:xfrm>
          <a:custGeom>
            <a:avLst/>
            <a:gdLst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5193"/>
              <a:gd name="connsiteY0" fmla="*/ 684497 h 684497"/>
              <a:gd name="connsiteX1" fmla="*/ 827007 w 1125193"/>
              <a:gd name="connsiteY1" fmla="*/ 0 h 684497"/>
              <a:gd name="connsiteX2" fmla="*/ 1125193 w 1125193"/>
              <a:gd name="connsiteY2" fmla="*/ 302186 h 684497"/>
              <a:gd name="connsiteX3" fmla="*/ 0 w 1125193"/>
              <a:gd name="connsiteY3" fmla="*/ 684497 h 684497"/>
              <a:gd name="connsiteX0" fmla="*/ 0 w 1109869"/>
              <a:gd name="connsiteY0" fmla="*/ 684497 h 684497"/>
              <a:gd name="connsiteX1" fmla="*/ 827007 w 1109869"/>
              <a:gd name="connsiteY1" fmla="*/ 0 h 684497"/>
              <a:gd name="connsiteX2" fmla="*/ 1109869 w 1109869"/>
              <a:gd name="connsiteY2" fmla="*/ 293334 h 684497"/>
              <a:gd name="connsiteX3" fmla="*/ 0 w 1109869"/>
              <a:gd name="connsiteY3" fmla="*/ 684497 h 684497"/>
              <a:gd name="connsiteX0" fmla="*/ 0 w 1111718"/>
              <a:gd name="connsiteY0" fmla="*/ 684497 h 684497"/>
              <a:gd name="connsiteX1" fmla="*/ 827007 w 1111718"/>
              <a:gd name="connsiteY1" fmla="*/ 0 h 684497"/>
              <a:gd name="connsiteX2" fmla="*/ 1111718 w 1111718"/>
              <a:gd name="connsiteY2" fmla="*/ 287291 h 684497"/>
              <a:gd name="connsiteX3" fmla="*/ 0 w 1111718"/>
              <a:gd name="connsiteY3" fmla="*/ 684497 h 684497"/>
              <a:gd name="connsiteX0" fmla="*/ 0 w 1113567"/>
              <a:gd name="connsiteY0" fmla="*/ 684497 h 684497"/>
              <a:gd name="connsiteX1" fmla="*/ 827007 w 1113567"/>
              <a:gd name="connsiteY1" fmla="*/ 0 h 684497"/>
              <a:gd name="connsiteX2" fmla="*/ 1113567 w 1113567"/>
              <a:gd name="connsiteY2" fmla="*/ 272819 h 684497"/>
              <a:gd name="connsiteX3" fmla="*/ 0 w 1113567"/>
              <a:gd name="connsiteY3" fmla="*/ 684497 h 684497"/>
              <a:gd name="connsiteX0" fmla="*/ 0 w 1118278"/>
              <a:gd name="connsiteY0" fmla="*/ 684497 h 684497"/>
              <a:gd name="connsiteX1" fmla="*/ 827007 w 1118278"/>
              <a:gd name="connsiteY1" fmla="*/ 0 h 684497"/>
              <a:gd name="connsiteX2" fmla="*/ 1118278 w 1118278"/>
              <a:gd name="connsiteY2" fmla="*/ 292399 h 684497"/>
              <a:gd name="connsiteX3" fmla="*/ 0 w 1118278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265" h="684497">
                <a:moveTo>
                  <a:pt x="0" y="684497"/>
                </a:moveTo>
                <a:cubicBezTo>
                  <a:pt x="281310" y="578055"/>
                  <a:pt x="563915" y="445084"/>
                  <a:pt x="827007" y="0"/>
                </a:cubicBezTo>
                <a:cubicBezTo>
                  <a:pt x="830800" y="112603"/>
                  <a:pt x="947335" y="344380"/>
                  <a:pt x="1117265" y="283547"/>
                </a:cubicBezTo>
                <a:cubicBezTo>
                  <a:pt x="779033" y="454015"/>
                  <a:pt x="330704" y="612949"/>
                  <a:pt x="0" y="684497"/>
                </a:cubicBezTo>
                <a:close/>
              </a:path>
            </a:pathLst>
          </a:custGeom>
          <a:noFill/>
          <a:ln w="76200">
            <a:solidFill>
              <a:srgbClr val="E33D6F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圆角矩形 1">
            <a:extLst>
              <a:ext uri="{FF2B5EF4-FFF2-40B4-BE49-F238E27FC236}">
                <a16:creationId xmlns:a16="http://schemas.microsoft.com/office/drawing/2014/main" id="{3D6B26FF-E8D8-414A-AC30-CD335031C748}"/>
              </a:ext>
            </a:extLst>
          </p:cNvPr>
          <p:cNvSpPr/>
          <p:nvPr/>
        </p:nvSpPr>
        <p:spPr>
          <a:xfrm rot="10800000">
            <a:off x="7560000" y="7200900"/>
            <a:ext cx="1728000" cy="9604674"/>
          </a:xfrm>
          <a:prstGeom prst="roundRect">
            <a:avLst>
              <a:gd name="adj" fmla="val 50000"/>
            </a:avLst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14">
            <a:extLst>
              <a:ext uri="{FF2B5EF4-FFF2-40B4-BE49-F238E27FC236}">
                <a16:creationId xmlns:a16="http://schemas.microsoft.com/office/drawing/2014/main" id="{3F5AB886-B6AC-4F6B-825D-1A82EA9394C1}"/>
              </a:ext>
            </a:extLst>
          </p:cNvPr>
          <p:cNvSpPr/>
          <p:nvPr/>
        </p:nvSpPr>
        <p:spPr>
          <a:xfrm rot="10800000">
            <a:off x="12240000" y="11418181"/>
            <a:ext cx="1728000" cy="5455189"/>
          </a:xfrm>
          <a:prstGeom prst="roundRect">
            <a:avLst>
              <a:gd name="adj" fmla="val 50000"/>
            </a:avLst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15">
            <a:extLst>
              <a:ext uri="{FF2B5EF4-FFF2-40B4-BE49-F238E27FC236}">
                <a16:creationId xmlns:a16="http://schemas.microsoft.com/office/drawing/2014/main" id="{16A5DD03-7060-432F-A0C9-B2BBC1EB03F0}"/>
              </a:ext>
            </a:extLst>
          </p:cNvPr>
          <p:cNvSpPr/>
          <p:nvPr/>
        </p:nvSpPr>
        <p:spPr>
          <a:xfrm rot="10800000">
            <a:off x="16920000" y="5293131"/>
            <a:ext cx="1728000" cy="11580239"/>
          </a:xfrm>
          <a:prstGeom prst="roundRect">
            <a:avLst>
              <a:gd name="adj" fmla="val 50000"/>
            </a:avLst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16">
            <a:extLst>
              <a:ext uri="{FF2B5EF4-FFF2-40B4-BE49-F238E27FC236}">
                <a16:creationId xmlns:a16="http://schemas.microsoft.com/office/drawing/2014/main" id="{1CA6FC1F-878E-4309-A502-4E735EC965AF}"/>
              </a:ext>
            </a:extLst>
          </p:cNvPr>
          <p:cNvSpPr/>
          <p:nvPr/>
        </p:nvSpPr>
        <p:spPr>
          <a:xfrm rot="10800000">
            <a:off x="21600000" y="8757548"/>
            <a:ext cx="1728000" cy="8115822"/>
          </a:xfrm>
          <a:prstGeom prst="roundRect">
            <a:avLst>
              <a:gd name="adj" fmla="val 50000"/>
            </a:avLst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209B856-1F98-4AA8-B105-66AAE1B4E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6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5217" y="1374459"/>
            <a:ext cx="11415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团队介绍    </a:t>
            </a:r>
            <a:r>
              <a:rPr kumimoji="1"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蓝鲸烧香</a:t>
            </a:r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CC747D5E-92B6-4380-8C5F-A8885877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87" y="4666078"/>
            <a:ext cx="4369288" cy="5068865"/>
          </a:xfrm>
          <a:prstGeom prst="rect">
            <a:avLst/>
          </a:prstGeom>
        </p:spPr>
      </p:pic>
      <p:sp>
        <p:nvSpPr>
          <p:cNvPr id="4" name="文本框 5">
            <a:extLst>
              <a:ext uri="{FF2B5EF4-FFF2-40B4-BE49-F238E27FC236}">
                <a16:creationId xmlns:a16="http://schemas.microsoft.com/office/drawing/2014/main" id="{38EBDDA7-3C36-40F9-B583-A36172669033}"/>
              </a:ext>
            </a:extLst>
          </p:cNvPr>
          <p:cNvSpPr txBox="1"/>
          <p:nvPr/>
        </p:nvSpPr>
        <p:spPr>
          <a:xfrm>
            <a:off x="13743689" y="5134468"/>
            <a:ext cx="42045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BRYAN</a:t>
            </a: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数据挖掘从业者，数据挖掘竞赛名将，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天池</a:t>
            </a:r>
            <a:r>
              <a:rPr lang="zh-CN" altLang="en-US" sz="3200" dirty="0">
                <a:solidFill>
                  <a:srgbClr val="E33D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数据科学家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IJCAI-17</a:t>
            </a:r>
            <a:r>
              <a:rPr lang="zh-TW" altLang="en-US" sz="3200" dirty="0">
                <a:solidFill>
                  <a:srgbClr val="E33D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冠军</a:t>
            </a: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获得者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。曾多次在国内外著名赛事中取得名次。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10">
            <a:extLst>
              <a:ext uri="{FF2B5EF4-FFF2-40B4-BE49-F238E27FC236}">
                <a16:creationId xmlns:a16="http://schemas.microsoft.com/office/drawing/2014/main" id="{29D3A5CE-CCED-4C32-BD98-C904B61CB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230" y="4666078"/>
            <a:ext cx="5381144" cy="5381144"/>
          </a:xfrm>
          <a:prstGeom prst="rect">
            <a:avLst/>
          </a:prstGeom>
        </p:spPr>
      </p:pic>
      <p:pic>
        <p:nvPicPr>
          <p:cNvPr id="6" name="图片 11">
            <a:extLst>
              <a:ext uri="{FF2B5EF4-FFF2-40B4-BE49-F238E27FC236}">
                <a16:creationId xmlns:a16="http://schemas.microsoft.com/office/drawing/2014/main" id="{9B91D2DA-4332-46F4-8B4F-74E3DD04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9817" y="4423515"/>
            <a:ext cx="5419858" cy="5381144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21B46B88-0203-4855-A03D-C68516C5C99A}"/>
              </a:ext>
            </a:extLst>
          </p:cNvPr>
          <p:cNvSpPr txBox="1"/>
          <p:nvPr/>
        </p:nvSpPr>
        <p:spPr>
          <a:xfrm>
            <a:off x="24234373" y="4890660"/>
            <a:ext cx="40660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桑楡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数据挖掘从业者，数据挖掘竞赛名将，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天池</a:t>
            </a:r>
            <a:r>
              <a:rPr lang="zh-CN" altLang="en-US" sz="32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数据大师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IJCAI-17</a:t>
            </a:r>
            <a:r>
              <a:rPr lang="zh-TW" altLang="en-US" sz="32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冠军</a:t>
            </a: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获得者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。曾多次在国内外著名赛事中取得名次。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E1A95467-C232-4BA5-8C43-183446FB5D8C}"/>
              </a:ext>
            </a:extLst>
          </p:cNvPr>
          <p:cNvSpPr txBox="1"/>
          <p:nvPr/>
        </p:nvSpPr>
        <p:spPr>
          <a:xfrm>
            <a:off x="35977810" y="4840555"/>
            <a:ext cx="4066031" cy="443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李困困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数据挖掘从业者，数据挖掘竞赛名将。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曾取得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CCF-</a:t>
            </a: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商场定位赛</a:t>
            </a:r>
            <a:r>
              <a:rPr lang="zh-TW" altLang="en-US" sz="32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冠军</a:t>
            </a: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多项国内外著名赛事的名次。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40AF9A-C32E-4DED-9F75-94DEB0F662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41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新月形 5">
            <a:extLst>
              <a:ext uri="{FF2B5EF4-FFF2-40B4-BE49-F238E27FC236}">
                <a16:creationId xmlns:a16="http://schemas.microsoft.com/office/drawing/2014/main" id="{FC73AE02-4F9C-4A10-AF11-3496B18DBCA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551297">
            <a:off x="21562009" y="721656"/>
            <a:ext cx="4400675" cy="8796949"/>
          </a:xfrm>
          <a:prstGeom prst="moon">
            <a:avLst>
              <a:gd name="adj" fmla="val 15190"/>
            </a:avLst>
          </a:prstGeom>
          <a:solidFill>
            <a:srgbClr val="E33D6F"/>
          </a:solidFill>
          <a:ln w="3175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kern="0">
              <a:ln>
                <a:solidFill>
                  <a:srgbClr val="E33D6F"/>
                </a:solidFill>
              </a:ln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" name="新月形 4">
            <a:extLst>
              <a:ext uri="{FF2B5EF4-FFF2-40B4-BE49-F238E27FC236}">
                <a16:creationId xmlns:a16="http://schemas.microsoft.com/office/drawing/2014/main" id="{88C2AF08-5803-4E7D-B959-DCCB8440B92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751297">
            <a:off x="20085987" y="4057218"/>
            <a:ext cx="4400672" cy="8801348"/>
          </a:xfrm>
          <a:prstGeom prst="moon">
            <a:avLst>
              <a:gd name="adj" fmla="val 15190"/>
            </a:avLst>
          </a:prstGeom>
          <a:solidFill>
            <a:srgbClr val="E33D6F"/>
          </a:solidFill>
          <a:ln w="3175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kern="0" dirty="0">
              <a:ln>
                <a:solidFill>
                  <a:srgbClr val="E33D6F"/>
                </a:solidFill>
              </a:ln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新月形 6">
            <a:extLst>
              <a:ext uri="{FF2B5EF4-FFF2-40B4-BE49-F238E27FC236}">
                <a16:creationId xmlns:a16="http://schemas.microsoft.com/office/drawing/2014/main" id="{C0D49529-93E2-4CF9-B661-9C5DA560219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9951297">
            <a:off x="24872518" y="2149061"/>
            <a:ext cx="4400675" cy="8801348"/>
          </a:xfrm>
          <a:prstGeom prst="moon">
            <a:avLst>
              <a:gd name="adj" fmla="val 15190"/>
            </a:avLst>
          </a:prstGeom>
          <a:solidFill>
            <a:srgbClr val="E33D6F"/>
          </a:solidFill>
          <a:ln w="3175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kern="0">
              <a:ln>
                <a:solidFill>
                  <a:srgbClr val="E33D6F"/>
                </a:solidFill>
              </a:ln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5" name="新月形 7">
            <a:extLst>
              <a:ext uri="{FF2B5EF4-FFF2-40B4-BE49-F238E27FC236}">
                <a16:creationId xmlns:a16="http://schemas.microsoft.com/office/drawing/2014/main" id="{D14722DC-C6A5-47B3-9457-8E72DECC4AD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5351297">
            <a:off x="23403347" y="5503844"/>
            <a:ext cx="4400675" cy="8796952"/>
          </a:xfrm>
          <a:prstGeom prst="moon">
            <a:avLst>
              <a:gd name="adj" fmla="val 15190"/>
            </a:avLst>
          </a:prstGeom>
          <a:solidFill>
            <a:srgbClr val="E33D6F"/>
          </a:solidFill>
          <a:ln w="3175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kern="0">
              <a:ln>
                <a:solidFill>
                  <a:srgbClr val="E33D6F"/>
                </a:solidFill>
              </a:ln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61C520B2-6F88-4871-9C0F-2DDB31780DAE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22118000" y="6834992"/>
            <a:ext cx="524193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TW" altLang="en-US" sz="96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比赛总结</a:t>
            </a:r>
            <a:endParaRPr lang="en-US" sz="9600" dirty="0"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19F5C3FB-4096-4206-B2B5-760B22F9E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0094" y="3089220"/>
            <a:ext cx="7671600" cy="336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TW" altLang="en-US" sz="6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海量的特征</a:t>
            </a:r>
            <a:endParaRPr lang="en-US" altLang="zh-TW" sz="6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40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多角度地提取有效特征，构造广阔而高质量的特征海洋，确保没有遗漏有用的信息。</a:t>
            </a: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55574275-DB97-4D02-998F-D28942BD1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2167" y="3089220"/>
            <a:ext cx="7671790" cy="341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TW" altLang="en-US" sz="6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深刻的赛题理解</a:t>
            </a:r>
            <a:endParaRPr lang="en-US" altLang="zh-TW" sz="6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40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对赛题进行认真而理性的分析和全面而深入的思考，对不了解之处做相应的调研。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E5C9DD2E-C5F3-4E17-92CE-B5AB50A74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0094" y="9098003"/>
            <a:ext cx="7671600" cy="336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TW" altLang="en-US" sz="6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强力的模型</a:t>
            </a:r>
            <a:endParaRPr lang="en-US" altLang="zh-TW" sz="6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40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训练多组不同采样方式、不同特征的强力模型，并将它们融合成威力巨大的终极模型。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6FE3983-ACB4-462C-8B1F-F5EBBDD2F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0238" y="9042375"/>
            <a:ext cx="7671790" cy="336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TW" altLang="en-US" sz="6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细致的数据分析</a:t>
            </a:r>
            <a:endParaRPr lang="en-US" altLang="zh-TW" sz="6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40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从各个维度对数据进行细致的观察和统计分析，从中挖掘出重要的规律。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6B13557D-5465-4729-84A0-740F1160A4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25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178C79-50DF-4435-94A6-E50BE6CE2E88}"/>
              </a:ext>
            </a:extLst>
          </p:cNvPr>
          <p:cNvSpPr txBox="1"/>
          <p:nvPr/>
        </p:nvSpPr>
        <p:spPr>
          <a:xfrm>
            <a:off x="4946400" y="1375200"/>
            <a:ext cx="181095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ZYouHei 506L" charset="-122"/>
              </a:rPr>
              <a:t>一些思考  </a:t>
            </a:r>
            <a:r>
              <a:rPr lang="zh-CN" altLang="en-US" sz="8000" dirty="0"/>
              <a:t>业务，数据，特征，模型</a:t>
            </a:r>
          </a:p>
          <a:p>
            <a:endParaRPr kumimoji="1" lang="en-US" altLang="zh-TW" sz="8000" dirty="0">
              <a:solidFill>
                <a:srgbClr val="E3436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FZYouHei 506L" charset="-122"/>
            </a:endParaRPr>
          </a:p>
        </p:txBody>
      </p:sp>
      <p:pic>
        <p:nvPicPr>
          <p:cNvPr id="3" name="图片 9">
            <a:extLst>
              <a:ext uri="{FF2B5EF4-FFF2-40B4-BE49-F238E27FC236}">
                <a16:creationId xmlns:a16="http://schemas.microsoft.com/office/drawing/2014/main" id="{DFE9F774-C084-42BE-A3F8-CA6B610A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342" y="3105237"/>
            <a:ext cx="8242735" cy="110017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CE3852-532D-4C47-978A-B6BF6A7FB23F}"/>
              </a:ext>
            </a:extLst>
          </p:cNvPr>
          <p:cNvSpPr txBox="1"/>
          <p:nvPr/>
        </p:nvSpPr>
        <p:spPr>
          <a:xfrm>
            <a:off x="22010914" y="8186704"/>
            <a:ext cx="15260909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用户当前状态的特征在实际工程如何提取？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9F3BE0-ED41-4EB0-BD62-5FE8FF87077A}"/>
              </a:ext>
            </a:extLst>
          </p:cNvPr>
          <p:cNvSpPr txBox="1"/>
          <p:nvPr/>
        </p:nvSpPr>
        <p:spPr>
          <a:xfrm>
            <a:off x="22010914" y="10144833"/>
            <a:ext cx="8913017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实际工程如何选择模型？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9C8142-7C47-4759-A5B4-F844E76076B4}"/>
              </a:ext>
            </a:extLst>
          </p:cNvPr>
          <p:cNvSpPr txBox="1"/>
          <p:nvPr/>
        </p:nvSpPr>
        <p:spPr>
          <a:xfrm>
            <a:off x="22010914" y="6232847"/>
            <a:ext cx="12848389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Logloss</a:t>
            </a:r>
            <a:r>
              <a:rPr lang="zh-CN" altLang="en-US" dirty="0"/>
              <a:t>评估指标是否可以采样训练？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686E10-F0E3-49F0-A6F8-360221A9FB45}"/>
              </a:ext>
            </a:extLst>
          </p:cNvPr>
          <p:cNvSpPr txBox="1"/>
          <p:nvPr/>
        </p:nvSpPr>
        <p:spPr>
          <a:xfrm>
            <a:off x="22010914" y="4316442"/>
            <a:ext cx="12086963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如何利用用户看到过的商品数据？</a:t>
            </a:r>
          </a:p>
        </p:txBody>
      </p:sp>
    </p:spTree>
    <p:extLst>
      <p:ext uri="{BB962C8B-B14F-4D97-AF65-F5344CB8AC3E}">
        <p14:creationId xmlns:p14="http://schemas.microsoft.com/office/powerpoint/2010/main" val="13675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1">
            <a:extLst>
              <a:ext uri="{FF2B5EF4-FFF2-40B4-BE49-F238E27FC236}">
                <a16:creationId xmlns:a16="http://schemas.microsoft.com/office/drawing/2014/main" id="{CC1E332B-3316-4BC4-AC89-6B156B079603}"/>
              </a:ext>
            </a:extLst>
          </p:cNvPr>
          <p:cNvSpPr/>
          <p:nvPr/>
        </p:nvSpPr>
        <p:spPr>
          <a:xfrm>
            <a:off x="20361" y="-37324"/>
            <a:ext cx="50379589" cy="15156674"/>
          </a:xfrm>
          <a:custGeom>
            <a:avLst/>
            <a:gdLst>
              <a:gd name="connsiteX0" fmla="*/ 0 w 12192000"/>
              <a:gd name="connsiteY0" fmla="*/ 0 h 3413124"/>
              <a:gd name="connsiteX1" fmla="*/ 12192000 w 12192000"/>
              <a:gd name="connsiteY1" fmla="*/ 0 h 3413124"/>
              <a:gd name="connsiteX2" fmla="*/ 12192000 w 12192000"/>
              <a:gd name="connsiteY2" fmla="*/ 3413124 h 3413124"/>
              <a:gd name="connsiteX3" fmla="*/ 0 w 12192000"/>
              <a:gd name="connsiteY3" fmla="*/ 3413124 h 3413124"/>
              <a:gd name="connsiteX4" fmla="*/ 0 w 12192000"/>
              <a:gd name="connsiteY4" fmla="*/ 0 h 3413124"/>
              <a:gd name="connsiteX0" fmla="*/ 0 w 12192000"/>
              <a:gd name="connsiteY0" fmla="*/ 3175 h 3416299"/>
              <a:gd name="connsiteX1" fmla="*/ 2755900 w 12192000"/>
              <a:gd name="connsiteY1" fmla="*/ 0 h 3416299"/>
              <a:gd name="connsiteX2" fmla="*/ 12192000 w 12192000"/>
              <a:gd name="connsiteY2" fmla="*/ 3175 h 3416299"/>
              <a:gd name="connsiteX3" fmla="*/ 12192000 w 12192000"/>
              <a:gd name="connsiteY3" fmla="*/ 3416299 h 3416299"/>
              <a:gd name="connsiteX4" fmla="*/ 0 w 12192000"/>
              <a:gd name="connsiteY4" fmla="*/ 3416299 h 3416299"/>
              <a:gd name="connsiteX5" fmla="*/ 0 w 12192000"/>
              <a:gd name="connsiteY5" fmla="*/ 3175 h 3416299"/>
              <a:gd name="connsiteX0" fmla="*/ 0 w 12192000"/>
              <a:gd name="connsiteY0" fmla="*/ 15874 h 3428998"/>
              <a:gd name="connsiteX1" fmla="*/ 2755900 w 12192000"/>
              <a:gd name="connsiteY1" fmla="*/ 12699 h 3428998"/>
              <a:gd name="connsiteX2" fmla="*/ 6134100 w 12192000"/>
              <a:gd name="connsiteY2" fmla="*/ 0 h 3428998"/>
              <a:gd name="connsiteX3" fmla="*/ 12192000 w 12192000"/>
              <a:gd name="connsiteY3" fmla="*/ 15874 h 3428998"/>
              <a:gd name="connsiteX4" fmla="*/ 12192000 w 12192000"/>
              <a:gd name="connsiteY4" fmla="*/ 3428998 h 3428998"/>
              <a:gd name="connsiteX5" fmla="*/ 0 w 12192000"/>
              <a:gd name="connsiteY5" fmla="*/ 3428998 h 3428998"/>
              <a:gd name="connsiteX6" fmla="*/ 0 w 12192000"/>
              <a:gd name="connsiteY6" fmla="*/ 15874 h 3428998"/>
              <a:gd name="connsiteX0" fmla="*/ 0 w 12192000"/>
              <a:gd name="connsiteY0" fmla="*/ 28574 h 3441698"/>
              <a:gd name="connsiteX1" fmla="*/ 2755900 w 12192000"/>
              <a:gd name="connsiteY1" fmla="*/ 25399 h 3441698"/>
              <a:gd name="connsiteX2" fmla="*/ 6134100 w 12192000"/>
              <a:gd name="connsiteY2" fmla="*/ 12700 h 3441698"/>
              <a:gd name="connsiteX3" fmla="*/ 8623300 w 12192000"/>
              <a:gd name="connsiteY3" fmla="*/ 0 h 3441698"/>
              <a:gd name="connsiteX4" fmla="*/ 12192000 w 12192000"/>
              <a:gd name="connsiteY4" fmla="*/ 28574 h 3441698"/>
              <a:gd name="connsiteX5" fmla="*/ 12192000 w 12192000"/>
              <a:gd name="connsiteY5" fmla="*/ 3441698 h 3441698"/>
              <a:gd name="connsiteX6" fmla="*/ 0 w 12192000"/>
              <a:gd name="connsiteY6" fmla="*/ 3441698 h 3441698"/>
              <a:gd name="connsiteX7" fmla="*/ 0 w 12192000"/>
              <a:gd name="connsiteY7" fmla="*/ 28574 h 3441698"/>
              <a:gd name="connsiteX0" fmla="*/ 0 w 12192000"/>
              <a:gd name="connsiteY0" fmla="*/ 676274 h 4089398"/>
              <a:gd name="connsiteX1" fmla="*/ 2755900 w 12192000"/>
              <a:gd name="connsiteY1" fmla="*/ 673099 h 4089398"/>
              <a:gd name="connsiteX2" fmla="*/ 6921500 w 12192000"/>
              <a:gd name="connsiteY2" fmla="*/ 0 h 4089398"/>
              <a:gd name="connsiteX3" fmla="*/ 8623300 w 12192000"/>
              <a:gd name="connsiteY3" fmla="*/ 647700 h 4089398"/>
              <a:gd name="connsiteX4" fmla="*/ 12192000 w 12192000"/>
              <a:gd name="connsiteY4" fmla="*/ 676274 h 4089398"/>
              <a:gd name="connsiteX5" fmla="*/ 12192000 w 12192000"/>
              <a:gd name="connsiteY5" fmla="*/ 4089398 h 4089398"/>
              <a:gd name="connsiteX6" fmla="*/ 0 w 12192000"/>
              <a:gd name="connsiteY6" fmla="*/ 4089398 h 4089398"/>
              <a:gd name="connsiteX7" fmla="*/ 0 w 12192000"/>
              <a:gd name="connsiteY7" fmla="*/ 676274 h 4089398"/>
              <a:gd name="connsiteX0" fmla="*/ 0 w 12192000"/>
              <a:gd name="connsiteY0" fmla="*/ 1908174 h 5321298"/>
              <a:gd name="connsiteX1" fmla="*/ 2755900 w 12192000"/>
              <a:gd name="connsiteY1" fmla="*/ 1904999 h 5321298"/>
              <a:gd name="connsiteX2" fmla="*/ 6921500 w 12192000"/>
              <a:gd name="connsiteY2" fmla="*/ 1231900 h 5321298"/>
              <a:gd name="connsiteX3" fmla="*/ 8305800 w 12192000"/>
              <a:gd name="connsiteY3" fmla="*/ 0 h 5321298"/>
              <a:gd name="connsiteX4" fmla="*/ 12192000 w 12192000"/>
              <a:gd name="connsiteY4" fmla="*/ 1908174 h 5321298"/>
              <a:gd name="connsiteX5" fmla="*/ 12192000 w 12192000"/>
              <a:gd name="connsiteY5" fmla="*/ 5321298 h 5321298"/>
              <a:gd name="connsiteX6" fmla="*/ 0 w 12192000"/>
              <a:gd name="connsiteY6" fmla="*/ 5321298 h 5321298"/>
              <a:gd name="connsiteX7" fmla="*/ 0 w 12192000"/>
              <a:gd name="connsiteY7" fmla="*/ 1908174 h 5321298"/>
              <a:gd name="connsiteX0" fmla="*/ 0 w 12192000"/>
              <a:gd name="connsiteY0" fmla="*/ 1908174 h 5321298"/>
              <a:gd name="connsiteX1" fmla="*/ 2755900 w 12192000"/>
              <a:gd name="connsiteY1" fmla="*/ 1904999 h 5321298"/>
              <a:gd name="connsiteX2" fmla="*/ 6921500 w 12192000"/>
              <a:gd name="connsiteY2" fmla="*/ 1231900 h 5321298"/>
              <a:gd name="connsiteX3" fmla="*/ 8305800 w 12192000"/>
              <a:gd name="connsiteY3" fmla="*/ 0 h 5321298"/>
              <a:gd name="connsiteX4" fmla="*/ 9931400 w 12192000"/>
              <a:gd name="connsiteY4" fmla="*/ 787400 h 5321298"/>
              <a:gd name="connsiteX5" fmla="*/ 12192000 w 12192000"/>
              <a:gd name="connsiteY5" fmla="*/ 1908174 h 5321298"/>
              <a:gd name="connsiteX6" fmla="*/ 12192000 w 12192000"/>
              <a:gd name="connsiteY6" fmla="*/ 5321298 h 5321298"/>
              <a:gd name="connsiteX7" fmla="*/ 0 w 12192000"/>
              <a:gd name="connsiteY7" fmla="*/ 5321298 h 5321298"/>
              <a:gd name="connsiteX8" fmla="*/ 0 w 12192000"/>
              <a:gd name="connsiteY8" fmla="*/ 1908174 h 5321298"/>
              <a:gd name="connsiteX0" fmla="*/ 0 w 12192000"/>
              <a:gd name="connsiteY0" fmla="*/ 3495674 h 6908798"/>
              <a:gd name="connsiteX1" fmla="*/ 2755900 w 12192000"/>
              <a:gd name="connsiteY1" fmla="*/ 3492499 h 6908798"/>
              <a:gd name="connsiteX2" fmla="*/ 6921500 w 12192000"/>
              <a:gd name="connsiteY2" fmla="*/ 2819400 h 6908798"/>
              <a:gd name="connsiteX3" fmla="*/ 8305800 w 12192000"/>
              <a:gd name="connsiteY3" fmla="*/ 1587500 h 6908798"/>
              <a:gd name="connsiteX4" fmla="*/ 9067800 w 12192000"/>
              <a:gd name="connsiteY4" fmla="*/ 0 h 6908798"/>
              <a:gd name="connsiteX5" fmla="*/ 12192000 w 12192000"/>
              <a:gd name="connsiteY5" fmla="*/ 3495674 h 6908798"/>
              <a:gd name="connsiteX6" fmla="*/ 12192000 w 12192000"/>
              <a:gd name="connsiteY6" fmla="*/ 6908798 h 6908798"/>
              <a:gd name="connsiteX7" fmla="*/ 0 w 12192000"/>
              <a:gd name="connsiteY7" fmla="*/ 6908798 h 6908798"/>
              <a:gd name="connsiteX8" fmla="*/ 0 w 12192000"/>
              <a:gd name="connsiteY8" fmla="*/ 3495674 h 6908798"/>
              <a:gd name="connsiteX0" fmla="*/ 0 w 12192000"/>
              <a:gd name="connsiteY0" fmla="*/ 3495674 h 6908798"/>
              <a:gd name="connsiteX1" fmla="*/ 2755900 w 12192000"/>
              <a:gd name="connsiteY1" fmla="*/ 3492499 h 6908798"/>
              <a:gd name="connsiteX2" fmla="*/ 6921500 w 12192000"/>
              <a:gd name="connsiteY2" fmla="*/ 2819400 h 6908798"/>
              <a:gd name="connsiteX3" fmla="*/ 8305800 w 12192000"/>
              <a:gd name="connsiteY3" fmla="*/ 1587500 h 6908798"/>
              <a:gd name="connsiteX4" fmla="*/ 9067800 w 12192000"/>
              <a:gd name="connsiteY4" fmla="*/ 0 h 6908798"/>
              <a:gd name="connsiteX5" fmla="*/ 10553700 w 12192000"/>
              <a:gd name="connsiteY5" fmla="*/ 1638300 h 6908798"/>
              <a:gd name="connsiteX6" fmla="*/ 12192000 w 12192000"/>
              <a:gd name="connsiteY6" fmla="*/ 3495674 h 6908798"/>
              <a:gd name="connsiteX7" fmla="*/ 12192000 w 12192000"/>
              <a:gd name="connsiteY7" fmla="*/ 6908798 h 6908798"/>
              <a:gd name="connsiteX8" fmla="*/ 0 w 12192000"/>
              <a:gd name="connsiteY8" fmla="*/ 6908798 h 6908798"/>
              <a:gd name="connsiteX9" fmla="*/ 0 w 12192000"/>
              <a:gd name="connsiteY9" fmla="*/ 3495674 h 6908798"/>
              <a:gd name="connsiteX0" fmla="*/ 0 w 12204700"/>
              <a:gd name="connsiteY0" fmla="*/ 3508374 h 6921498"/>
              <a:gd name="connsiteX1" fmla="*/ 2755900 w 12204700"/>
              <a:gd name="connsiteY1" fmla="*/ 3505199 h 6921498"/>
              <a:gd name="connsiteX2" fmla="*/ 6921500 w 12204700"/>
              <a:gd name="connsiteY2" fmla="*/ 2832100 h 6921498"/>
              <a:gd name="connsiteX3" fmla="*/ 8305800 w 12204700"/>
              <a:gd name="connsiteY3" fmla="*/ 1600200 h 6921498"/>
              <a:gd name="connsiteX4" fmla="*/ 9067800 w 12204700"/>
              <a:gd name="connsiteY4" fmla="*/ 12700 h 6921498"/>
              <a:gd name="connsiteX5" fmla="*/ 12204700 w 12204700"/>
              <a:gd name="connsiteY5" fmla="*/ 0 h 6921498"/>
              <a:gd name="connsiteX6" fmla="*/ 12192000 w 12204700"/>
              <a:gd name="connsiteY6" fmla="*/ 3508374 h 6921498"/>
              <a:gd name="connsiteX7" fmla="*/ 12192000 w 12204700"/>
              <a:gd name="connsiteY7" fmla="*/ 6921498 h 6921498"/>
              <a:gd name="connsiteX8" fmla="*/ 0 w 12204700"/>
              <a:gd name="connsiteY8" fmla="*/ 6921498 h 6921498"/>
              <a:gd name="connsiteX9" fmla="*/ 0 w 12204700"/>
              <a:gd name="connsiteY9" fmla="*/ 3508374 h 6921498"/>
              <a:gd name="connsiteX0" fmla="*/ 0 w 12204700"/>
              <a:gd name="connsiteY0" fmla="*/ 3508374 h 6921498"/>
              <a:gd name="connsiteX1" fmla="*/ 2755900 w 12204700"/>
              <a:gd name="connsiteY1" fmla="*/ 3505199 h 6921498"/>
              <a:gd name="connsiteX2" fmla="*/ 6921500 w 12204700"/>
              <a:gd name="connsiteY2" fmla="*/ 2832100 h 6921498"/>
              <a:gd name="connsiteX3" fmla="*/ 8305800 w 12204700"/>
              <a:gd name="connsiteY3" fmla="*/ 1600200 h 6921498"/>
              <a:gd name="connsiteX4" fmla="*/ 8648700 w 12204700"/>
              <a:gd name="connsiteY4" fmla="*/ 60325 h 6921498"/>
              <a:gd name="connsiteX5" fmla="*/ 12204700 w 12204700"/>
              <a:gd name="connsiteY5" fmla="*/ 0 h 6921498"/>
              <a:gd name="connsiteX6" fmla="*/ 12192000 w 12204700"/>
              <a:gd name="connsiteY6" fmla="*/ 3508374 h 6921498"/>
              <a:gd name="connsiteX7" fmla="*/ 12192000 w 12204700"/>
              <a:gd name="connsiteY7" fmla="*/ 6921498 h 6921498"/>
              <a:gd name="connsiteX8" fmla="*/ 0 w 12204700"/>
              <a:gd name="connsiteY8" fmla="*/ 6921498 h 6921498"/>
              <a:gd name="connsiteX9" fmla="*/ 0 w 12204700"/>
              <a:gd name="connsiteY9" fmla="*/ 3508374 h 6921498"/>
              <a:gd name="connsiteX0" fmla="*/ 0 w 12204700"/>
              <a:gd name="connsiteY0" fmla="*/ 3448049 h 6861173"/>
              <a:gd name="connsiteX1" fmla="*/ 2755900 w 12204700"/>
              <a:gd name="connsiteY1" fmla="*/ 3444874 h 6861173"/>
              <a:gd name="connsiteX2" fmla="*/ 6921500 w 12204700"/>
              <a:gd name="connsiteY2" fmla="*/ 2771775 h 6861173"/>
              <a:gd name="connsiteX3" fmla="*/ 8305800 w 12204700"/>
              <a:gd name="connsiteY3" fmla="*/ 1539875 h 6861173"/>
              <a:gd name="connsiteX4" fmla="*/ 8648700 w 12204700"/>
              <a:gd name="connsiteY4" fmla="*/ 0 h 6861173"/>
              <a:gd name="connsiteX5" fmla="*/ 12204700 w 12204700"/>
              <a:gd name="connsiteY5" fmla="*/ 8255 h 6861173"/>
              <a:gd name="connsiteX6" fmla="*/ 12192000 w 12204700"/>
              <a:gd name="connsiteY6" fmla="*/ 3448049 h 6861173"/>
              <a:gd name="connsiteX7" fmla="*/ 12192000 w 12204700"/>
              <a:gd name="connsiteY7" fmla="*/ 6861173 h 6861173"/>
              <a:gd name="connsiteX8" fmla="*/ 0 w 12204700"/>
              <a:gd name="connsiteY8" fmla="*/ 6861173 h 6861173"/>
              <a:gd name="connsiteX9" fmla="*/ 0 w 12204700"/>
              <a:gd name="connsiteY9" fmla="*/ 3448049 h 6861173"/>
              <a:gd name="connsiteX0" fmla="*/ 0 w 12204700"/>
              <a:gd name="connsiteY0" fmla="*/ 3440429 h 6853553"/>
              <a:gd name="connsiteX1" fmla="*/ 2755900 w 12204700"/>
              <a:gd name="connsiteY1" fmla="*/ 3437254 h 6853553"/>
              <a:gd name="connsiteX2" fmla="*/ 6921500 w 12204700"/>
              <a:gd name="connsiteY2" fmla="*/ 2764155 h 6853553"/>
              <a:gd name="connsiteX3" fmla="*/ 8305800 w 12204700"/>
              <a:gd name="connsiteY3" fmla="*/ 1532255 h 6853553"/>
              <a:gd name="connsiteX4" fmla="*/ 8641080 w 12204700"/>
              <a:gd name="connsiteY4" fmla="*/ 0 h 6853553"/>
              <a:gd name="connsiteX5" fmla="*/ 12204700 w 12204700"/>
              <a:gd name="connsiteY5" fmla="*/ 635 h 6853553"/>
              <a:gd name="connsiteX6" fmla="*/ 12192000 w 12204700"/>
              <a:gd name="connsiteY6" fmla="*/ 3440429 h 6853553"/>
              <a:gd name="connsiteX7" fmla="*/ 12192000 w 12204700"/>
              <a:gd name="connsiteY7" fmla="*/ 6853553 h 6853553"/>
              <a:gd name="connsiteX8" fmla="*/ 0 w 12204700"/>
              <a:gd name="connsiteY8" fmla="*/ 6853553 h 6853553"/>
              <a:gd name="connsiteX9" fmla="*/ 0 w 12204700"/>
              <a:gd name="connsiteY9" fmla="*/ 3440429 h 6853553"/>
              <a:gd name="connsiteX0" fmla="*/ 0 w 12204700"/>
              <a:gd name="connsiteY0" fmla="*/ 3448049 h 6861173"/>
              <a:gd name="connsiteX1" fmla="*/ 2755900 w 12204700"/>
              <a:gd name="connsiteY1" fmla="*/ 3444874 h 6861173"/>
              <a:gd name="connsiteX2" fmla="*/ 6921500 w 12204700"/>
              <a:gd name="connsiteY2" fmla="*/ 2771775 h 6861173"/>
              <a:gd name="connsiteX3" fmla="*/ 8305800 w 12204700"/>
              <a:gd name="connsiteY3" fmla="*/ 1539875 h 6861173"/>
              <a:gd name="connsiteX4" fmla="*/ 8648700 w 12204700"/>
              <a:gd name="connsiteY4" fmla="*/ 0 h 6861173"/>
              <a:gd name="connsiteX5" fmla="*/ 12204700 w 12204700"/>
              <a:gd name="connsiteY5" fmla="*/ 8255 h 6861173"/>
              <a:gd name="connsiteX6" fmla="*/ 12192000 w 12204700"/>
              <a:gd name="connsiteY6" fmla="*/ 3448049 h 6861173"/>
              <a:gd name="connsiteX7" fmla="*/ 12192000 w 12204700"/>
              <a:gd name="connsiteY7" fmla="*/ 6861173 h 6861173"/>
              <a:gd name="connsiteX8" fmla="*/ 0 w 12204700"/>
              <a:gd name="connsiteY8" fmla="*/ 6861173 h 6861173"/>
              <a:gd name="connsiteX9" fmla="*/ 0 w 12204700"/>
              <a:gd name="connsiteY9" fmla="*/ 3448049 h 6861173"/>
              <a:gd name="connsiteX0" fmla="*/ 0 w 12204700"/>
              <a:gd name="connsiteY0" fmla="*/ 3455034 h 6868158"/>
              <a:gd name="connsiteX1" fmla="*/ 2755900 w 12204700"/>
              <a:gd name="connsiteY1" fmla="*/ 3451859 h 6868158"/>
              <a:gd name="connsiteX2" fmla="*/ 6921500 w 12204700"/>
              <a:gd name="connsiteY2" fmla="*/ 2778760 h 6868158"/>
              <a:gd name="connsiteX3" fmla="*/ 8305800 w 12204700"/>
              <a:gd name="connsiteY3" fmla="*/ 1546860 h 6868158"/>
              <a:gd name="connsiteX4" fmla="*/ 8648700 w 12204700"/>
              <a:gd name="connsiteY4" fmla="*/ 6985 h 6868158"/>
              <a:gd name="connsiteX5" fmla="*/ 12204700 w 12204700"/>
              <a:gd name="connsiteY5" fmla="*/ 0 h 6868158"/>
              <a:gd name="connsiteX6" fmla="*/ 12192000 w 12204700"/>
              <a:gd name="connsiteY6" fmla="*/ 3455034 h 6868158"/>
              <a:gd name="connsiteX7" fmla="*/ 12192000 w 12204700"/>
              <a:gd name="connsiteY7" fmla="*/ 6868158 h 6868158"/>
              <a:gd name="connsiteX8" fmla="*/ 0 w 12204700"/>
              <a:gd name="connsiteY8" fmla="*/ 6868158 h 6868158"/>
              <a:gd name="connsiteX9" fmla="*/ 0 w 12204700"/>
              <a:gd name="connsiteY9" fmla="*/ 3455034 h 6868158"/>
              <a:gd name="connsiteX0" fmla="*/ 0 w 12192987"/>
              <a:gd name="connsiteY0" fmla="*/ 3448049 h 6861173"/>
              <a:gd name="connsiteX1" fmla="*/ 2755900 w 12192987"/>
              <a:gd name="connsiteY1" fmla="*/ 3444874 h 6861173"/>
              <a:gd name="connsiteX2" fmla="*/ 6921500 w 12192987"/>
              <a:gd name="connsiteY2" fmla="*/ 2771775 h 6861173"/>
              <a:gd name="connsiteX3" fmla="*/ 8305800 w 12192987"/>
              <a:gd name="connsiteY3" fmla="*/ 1539875 h 6861173"/>
              <a:gd name="connsiteX4" fmla="*/ 8648700 w 12192987"/>
              <a:gd name="connsiteY4" fmla="*/ 0 h 6861173"/>
              <a:gd name="connsiteX5" fmla="*/ 12189460 w 12192987"/>
              <a:gd name="connsiteY5" fmla="*/ 635 h 6861173"/>
              <a:gd name="connsiteX6" fmla="*/ 12192000 w 12192987"/>
              <a:gd name="connsiteY6" fmla="*/ 3448049 h 6861173"/>
              <a:gd name="connsiteX7" fmla="*/ 12192000 w 12192987"/>
              <a:gd name="connsiteY7" fmla="*/ 6861173 h 6861173"/>
              <a:gd name="connsiteX8" fmla="*/ 0 w 12192987"/>
              <a:gd name="connsiteY8" fmla="*/ 6861173 h 6861173"/>
              <a:gd name="connsiteX9" fmla="*/ 0 w 12192987"/>
              <a:gd name="connsiteY9" fmla="*/ 3448049 h 6861173"/>
              <a:gd name="connsiteX0" fmla="*/ 0 w 12192987"/>
              <a:gd name="connsiteY0" fmla="*/ 3448049 h 6861173"/>
              <a:gd name="connsiteX1" fmla="*/ 2755900 w 12192987"/>
              <a:gd name="connsiteY1" fmla="*/ 3444874 h 6861173"/>
              <a:gd name="connsiteX2" fmla="*/ 6921500 w 12192987"/>
              <a:gd name="connsiteY2" fmla="*/ 2771775 h 6861173"/>
              <a:gd name="connsiteX3" fmla="*/ 8305800 w 12192987"/>
              <a:gd name="connsiteY3" fmla="*/ 1539875 h 6861173"/>
              <a:gd name="connsiteX4" fmla="*/ 8420100 w 12192987"/>
              <a:gd name="connsiteY4" fmla="*/ 0 h 6861173"/>
              <a:gd name="connsiteX5" fmla="*/ 12189460 w 12192987"/>
              <a:gd name="connsiteY5" fmla="*/ 635 h 6861173"/>
              <a:gd name="connsiteX6" fmla="*/ 12192000 w 12192987"/>
              <a:gd name="connsiteY6" fmla="*/ 3448049 h 6861173"/>
              <a:gd name="connsiteX7" fmla="*/ 12192000 w 12192987"/>
              <a:gd name="connsiteY7" fmla="*/ 6861173 h 6861173"/>
              <a:gd name="connsiteX8" fmla="*/ 0 w 12192987"/>
              <a:gd name="connsiteY8" fmla="*/ 6861173 h 6861173"/>
              <a:gd name="connsiteX9" fmla="*/ 0 w 12192987"/>
              <a:gd name="connsiteY9" fmla="*/ 3448049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6949341 w 12220828"/>
              <a:gd name="connsiteY2" fmla="*/ 2771775 h 6861173"/>
              <a:gd name="connsiteX3" fmla="*/ 8333641 w 12220828"/>
              <a:gd name="connsiteY3" fmla="*/ 1539875 h 6861173"/>
              <a:gd name="connsiteX4" fmla="*/ 8447941 w 12220828"/>
              <a:gd name="connsiteY4" fmla="*/ 0 h 6861173"/>
              <a:gd name="connsiteX5" fmla="*/ 12217301 w 12220828"/>
              <a:gd name="connsiteY5" fmla="*/ 635 h 6861173"/>
              <a:gd name="connsiteX6" fmla="*/ 12219841 w 12220828"/>
              <a:gd name="connsiteY6" fmla="*/ 3448049 h 6861173"/>
              <a:gd name="connsiteX7" fmla="*/ 12219841 w 12220828"/>
              <a:gd name="connsiteY7" fmla="*/ 6861173 h 6861173"/>
              <a:gd name="connsiteX8" fmla="*/ 27841 w 12220828"/>
              <a:gd name="connsiteY8" fmla="*/ 6861173 h 6861173"/>
              <a:gd name="connsiteX9" fmla="*/ 0 w 12220828"/>
              <a:gd name="connsiteY9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09168 w 12220828"/>
              <a:gd name="connsiteY2" fmla="*/ 3124529 h 6861173"/>
              <a:gd name="connsiteX3" fmla="*/ 6949341 w 12220828"/>
              <a:gd name="connsiteY3" fmla="*/ 2771775 h 6861173"/>
              <a:gd name="connsiteX4" fmla="*/ 8333641 w 12220828"/>
              <a:gd name="connsiteY4" fmla="*/ 1539875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37009 w 12220828"/>
              <a:gd name="connsiteY2" fmla="*/ 3764052 h 6861173"/>
              <a:gd name="connsiteX3" fmla="*/ 6949341 w 12220828"/>
              <a:gd name="connsiteY3" fmla="*/ 2771775 h 6861173"/>
              <a:gd name="connsiteX4" fmla="*/ 8333641 w 12220828"/>
              <a:gd name="connsiteY4" fmla="*/ 1539875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37009 w 12220828"/>
              <a:gd name="connsiteY2" fmla="*/ 3764052 h 6861173"/>
              <a:gd name="connsiteX3" fmla="*/ 6949341 w 12220828"/>
              <a:gd name="connsiteY3" fmla="*/ 2771775 h 6861173"/>
              <a:gd name="connsiteX4" fmla="*/ 8491405 w 12220828"/>
              <a:gd name="connsiteY4" fmla="*/ 3093003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339 h 6860538"/>
              <a:gd name="connsiteX1" fmla="*/ 2783741 w 12220828"/>
              <a:gd name="connsiteY1" fmla="*/ 3444239 h 6860538"/>
              <a:gd name="connsiteX2" fmla="*/ 4837009 w 12220828"/>
              <a:gd name="connsiteY2" fmla="*/ 3763417 h 6860538"/>
              <a:gd name="connsiteX3" fmla="*/ 6949341 w 12220828"/>
              <a:gd name="connsiteY3" fmla="*/ 2771140 h 6860538"/>
              <a:gd name="connsiteX4" fmla="*/ 8491405 w 12220828"/>
              <a:gd name="connsiteY4" fmla="*/ 3092368 h 6860538"/>
              <a:gd name="connsiteX5" fmla="*/ 9849253 w 12220828"/>
              <a:gd name="connsiteY5" fmla="*/ 35909 h 6860538"/>
              <a:gd name="connsiteX6" fmla="*/ 12217301 w 12220828"/>
              <a:gd name="connsiteY6" fmla="*/ 0 h 6860538"/>
              <a:gd name="connsiteX7" fmla="*/ 12219841 w 12220828"/>
              <a:gd name="connsiteY7" fmla="*/ 3447414 h 6860538"/>
              <a:gd name="connsiteX8" fmla="*/ 12219841 w 12220828"/>
              <a:gd name="connsiteY8" fmla="*/ 6860538 h 6860538"/>
              <a:gd name="connsiteX9" fmla="*/ 27841 w 12220828"/>
              <a:gd name="connsiteY9" fmla="*/ 6860538 h 6860538"/>
              <a:gd name="connsiteX10" fmla="*/ 0 w 12220828"/>
              <a:gd name="connsiteY10" fmla="*/ 4315339 h 68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0828" h="6860538">
                <a:moveTo>
                  <a:pt x="0" y="4315339"/>
                </a:moveTo>
                <a:lnTo>
                  <a:pt x="2783741" y="3444239"/>
                </a:lnTo>
                <a:lnTo>
                  <a:pt x="4837009" y="3763417"/>
                </a:lnTo>
                <a:lnTo>
                  <a:pt x="6949341" y="2771140"/>
                </a:lnTo>
                <a:lnTo>
                  <a:pt x="8491405" y="3092368"/>
                </a:lnTo>
                <a:lnTo>
                  <a:pt x="9849253" y="35909"/>
                </a:lnTo>
                <a:lnTo>
                  <a:pt x="12217301" y="0"/>
                </a:lnTo>
                <a:cubicBezTo>
                  <a:pt x="12213068" y="1169458"/>
                  <a:pt x="12224074" y="2277956"/>
                  <a:pt x="12219841" y="3447414"/>
                </a:cubicBezTo>
                <a:lnTo>
                  <a:pt x="12219841" y="6860538"/>
                </a:lnTo>
                <a:lnTo>
                  <a:pt x="27841" y="6860538"/>
                </a:lnTo>
                <a:lnTo>
                  <a:pt x="0" y="4315339"/>
                </a:lnTo>
                <a:close/>
              </a:path>
            </a:pathLst>
          </a:custGeom>
          <a:solidFill>
            <a:srgbClr val="E65481"/>
          </a:solidFill>
          <a:ln w="203200">
            <a:solidFill>
              <a:srgbClr val="AF194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17">
            <a:extLst>
              <a:ext uri="{FF2B5EF4-FFF2-40B4-BE49-F238E27FC236}">
                <a16:creationId xmlns:a16="http://schemas.microsoft.com/office/drawing/2014/main" id="{B2457FE3-96A5-4F91-917D-F0D4ABCF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906" y="777889"/>
            <a:ext cx="19983730" cy="14341461"/>
          </a:xfrm>
          <a:prstGeom prst="rect">
            <a:avLst/>
          </a:prstGeom>
        </p:spPr>
      </p:pic>
      <p:sp>
        <p:nvSpPr>
          <p:cNvPr id="21" name="文本框 3">
            <a:extLst>
              <a:ext uri="{FF2B5EF4-FFF2-40B4-BE49-F238E27FC236}">
                <a16:creationId xmlns:a16="http://schemas.microsoft.com/office/drawing/2014/main" id="{D69F2EEE-383A-43CC-8625-0F8AC6689E6C}"/>
              </a:ext>
            </a:extLst>
          </p:cNvPr>
          <p:cNvSpPr txBox="1"/>
          <p:nvPr/>
        </p:nvSpPr>
        <p:spPr>
          <a:xfrm>
            <a:off x="6524552" y="1310899"/>
            <a:ext cx="75452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团队</a:t>
            </a:r>
            <a:endParaRPr lang="zh-CN" altLang="en-US" sz="20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0E285814-5796-4D62-89A6-F675CA7FE370}"/>
              </a:ext>
            </a:extLst>
          </p:cNvPr>
          <p:cNvSpPr txBox="1"/>
          <p:nvPr/>
        </p:nvSpPr>
        <p:spPr>
          <a:xfrm>
            <a:off x="2802128" y="10737533"/>
            <a:ext cx="7431609" cy="2998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强大的阵容</a:t>
            </a:r>
            <a:endParaRPr lang="en-US" altLang="zh-TW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聚集三位优秀的数据挖掘竞赛选手。</a:t>
            </a:r>
            <a:endParaRPr lang="en-US" altLang="zh-CN" sz="4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5">
            <a:extLst>
              <a:ext uri="{FF2B5EF4-FFF2-40B4-BE49-F238E27FC236}">
                <a16:creationId xmlns:a16="http://schemas.microsoft.com/office/drawing/2014/main" id="{957A7B74-19D8-4530-97AD-733BA2E2F2CF}"/>
              </a:ext>
            </a:extLst>
          </p:cNvPr>
          <p:cNvSpPr txBox="1"/>
          <p:nvPr/>
        </p:nvSpPr>
        <p:spPr>
          <a:xfrm>
            <a:off x="5760000" y="8401636"/>
            <a:ext cx="10913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00" u="sng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17600" u="sng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7">
            <a:extLst>
              <a:ext uri="{FF2B5EF4-FFF2-40B4-BE49-F238E27FC236}">
                <a16:creationId xmlns:a16="http://schemas.microsoft.com/office/drawing/2014/main" id="{7D008248-E4F6-4BEC-9B45-DA1016EAD865}"/>
              </a:ext>
            </a:extLst>
          </p:cNvPr>
          <p:cNvSpPr txBox="1"/>
          <p:nvPr/>
        </p:nvSpPr>
        <p:spPr>
          <a:xfrm>
            <a:off x="15120000" y="8401636"/>
            <a:ext cx="17851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sz="17600" u="sng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17600" u="sng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11">
            <a:extLst>
              <a:ext uri="{FF2B5EF4-FFF2-40B4-BE49-F238E27FC236}">
                <a16:creationId xmlns:a16="http://schemas.microsoft.com/office/drawing/2014/main" id="{42AAE332-FF9E-4023-B44D-4A97722E60BF}"/>
              </a:ext>
            </a:extLst>
          </p:cNvPr>
          <p:cNvSpPr txBox="1"/>
          <p:nvPr/>
        </p:nvSpPr>
        <p:spPr>
          <a:xfrm>
            <a:off x="24480000" y="8401636"/>
            <a:ext cx="16473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sz="17600" u="sng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17600" u="sng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13">
            <a:extLst>
              <a:ext uri="{FF2B5EF4-FFF2-40B4-BE49-F238E27FC236}">
                <a16:creationId xmlns:a16="http://schemas.microsoft.com/office/drawing/2014/main" id="{88FE2F11-5341-4AB0-A750-48AF39D6E879}"/>
              </a:ext>
            </a:extLst>
          </p:cNvPr>
          <p:cNvSpPr txBox="1"/>
          <p:nvPr/>
        </p:nvSpPr>
        <p:spPr>
          <a:xfrm>
            <a:off x="33840000" y="8401636"/>
            <a:ext cx="17870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sz="17600" u="sng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17600" u="sng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9B113466-2F1A-4D07-A88E-71B3A538402D}"/>
              </a:ext>
            </a:extLst>
          </p:cNvPr>
          <p:cNvSpPr/>
          <p:nvPr/>
        </p:nvSpPr>
        <p:spPr>
          <a:xfrm rot="2195718">
            <a:off x="39548967" y="-173958"/>
            <a:ext cx="1453722" cy="1285988"/>
          </a:xfrm>
          <a:prstGeom prst="triangle">
            <a:avLst/>
          </a:prstGeom>
          <a:solidFill>
            <a:srgbClr val="AF1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18">
            <a:extLst>
              <a:ext uri="{FF2B5EF4-FFF2-40B4-BE49-F238E27FC236}">
                <a16:creationId xmlns:a16="http://schemas.microsoft.com/office/drawing/2014/main" id="{0FBF209D-B459-4D51-A4AB-5E02DEC362B7}"/>
              </a:ext>
            </a:extLst>
          </p:cNvPr>
          <p:cNvSpPr txBox="1"/>
          <p:nvPr/>
        </p:nvSpPr>
        <p:spPr>
          <a:xfrm>
            <a:off x="12066521" y="10736531"/>
            <a:ext cx="7431609" cy="373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一致的目标</a:t>
            </a:r>
          </a:p>
          <a:p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队员们对本次比赛的目标一致而明确（虽然最终并未达成）。</a:t>
            </a:r>
            <a:endParaRPr lang="en-US" altLang="zh-CN" sz="4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19">
            <a:extLst>
              <a:ext uri="{FF2B5EF4-FFF2-40B4-BE49-F238E27FC236}">
                <a16:creationId xmlns:a16="http://schemas.microsoft.com/office/drawing/2014/main" id="{785EA801-3CF9-4295-A22D-2B5D4D05D575}"/>
              </a:ext>
            </a:extLst>
          </p:cNvPr>
          <p:cNvSpPr txBox="1"/>
          <p:nvPr/>
        </p:nvSpPr>
        <p:spPr>
          <a:xfrm>
            <a:off x="21483314" y="10808659"/>
            <a:ext cx="7431609" cy="373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良好的沟通</a:t>
            </a:r>
            <a:endParaRPr lang="en-US" altLang="zh-TW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队员们频繁地对赛题进行讨论，及时地同步各自的进展。</a:t>
            </a:r>
            <a:endParaRPr lang="en-US" altLang="zh-CN" sz="4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">
            <a:extLst>
              <a:ext uri="{FF2B5EF4-FFF2-40B4-BE49-F238E27FC236}">
                <a16:creationId xmlns:a16="http://schemas.microsoft.com/office/drawing/2014/main" id="{56023654-45D3-481F-ADA1-CD8F9D1A6AB1}"/>
              </a:ext>
            </a:extLst>
          </p:cNvPr>
          <p:cNvSpPr txBox="1"/>
          <p:nvPr/>
        </p:nvSpPr>
        <p:spPr>
          <a:xfrm>
            <a:off x="11806432" y="1407388"/>
            <a:ext cx="5343136" cy="3170099"/>
          </a:xfrm>
          <a:prstGeom prst="rect">
            <a:avLst/>
          </a:prstGeom>
          <a:solidFill>
            <a:srgbClr val="E33D6F"/>
          </a:solidFill>
        </p:spPr>
        <p:txBody>
          <a:bodyPr wrap="square" rtlCol="0">
            <a:spAutoFit/>
          </a:bodyPr>
          <a:lstStyle/>
          <a:p>
            <a:r>
              <a:rPr lang="zh-CN" altLang="en-US" sz="20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亮点</a:t>
            </a:r>
          </a:p>
        </p:txBody>
      </p:sp>
      <p:sp>
        <p:nvSpPr>
          <p:cNvPr id="33" name="文本框 19">
            <a:extLst>
              <a:ext uri="{FF2B5EF4-FFF2-40B4-BE49-F238E27FC236}">
                <a16:creationId xmlns:a16="http://schemas.microsoft.com/office/drawing/2014/main" id="{C12ABB4E-BE96-432F-BBEF-42959AA2F267}"/>
              </a:ext>
            </a:extLst>
          </p:cNvPr>
          <p:cNvSpPr txBox="1"/>
          <p:nvPr/>
        </p:nvSpPr>
        <p:spPr>
          <a:xfrm>
            <a:off x="30941501" y="10808659"/>
            <a:ext cx="7431609" cy="373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完美的配合</a:t>
            </a:r>
            <a:endParaRPr lang="en-US" altLang="zh-TW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TW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队员们分别训练不同的模型，彼此的模型差异极大，特别适合进行融合。</a:t>
            </a:r>
            <a:endParaRPr lang="en-US" altLang="zh-CN" sz="4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3FD1098-4E60-4321-B596-2DE110C35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133" y="-480528"/>
            <a:ext cx="6974630" cy="69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58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1B92E35-8EBF-4B4F-93D9-E985A322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號: 五邊形 9">
            <a:extLst>
              <a:ext uri="{FF2B5EF4-FFF2-40B4-BE49-F238E27FC236}">
                <a16:creationId xmlns:a16="http://schemas.microsoft.com/office/drawing/2014/main" id="{E3D29DB7-AA9C-4205-9A7F-655D0D0C42D9}"/>
              </a:ext>
            </a:extLst>
          </p:cNvPr>
          <p:cNvSpPr/>
          <p:nvPr/>
        </p:nvSpPr>
        <p:spPr>
          <a:xfrm rot="5400000">
            <a:off x="9673950" y="5432700"/>
            <a:ext cx="5760000" cy="1828800"/>
          </a:xfrm>
          <a:prstGeom prst="homePlate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3046C777-A682-4F95-A663-6989071633A3}"/>
              </a:ext>
            </a:extLst>
          </p:cNvPr>
          <p:cNvSpPr/>
          <p:nvPr/>
        </p:nvSpPr>
        <p:spPr>
          <a:xfrm rot="5400000">
            <a:off x="14381250" y="5792700"/>
            <a:ext cx="6480000" cy="1828800"/>
          </a:xfrm>
          <a:prstGeom prst="homePlate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箭號: 五邊形 12">
            <a:extLst>
              <a:ext uri="{FF2B5EF4-FFF2-40B4-BE49-F238E27FC236}">
                <a16:creationId xmlns:a16="http://schemas.microsoft.com/office/drawing/2014/main" id="{BBC64A48-5F5F-4CE5-AA9D-D4F171F66547}"/>
              </a:ext>
            </a:extLst>
          </p:cNvPr>
          <p:cNvSpPr/>
          <p:nvPr/>
        </p:nvSpPr>
        <p:spPr>
          <a:xfrm rot="5400000">
            <a:off x="19158975" y="6152700"/>
            <a:ext cx="7200000" cy="1828800"/>
          </a:xfrm>
          <a:prstGeom prst="homePlate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5C195ACE-2487-4AA2-837A-26F481BF3A7A}"/>
              </a:ext>
            </a:extLst>
          </p:cNvPr>
          <p:cNvSpPr/>
          <p:nvPr/>
        </p:nvSpPr>
        <p:spPr>
          <a:xfrm rot="5400000">
            <a:off x="24155850" y="6152700"/>
            <a:ext cx="7200000" cy="1828800"/>
          </a:xfrm>
          <a:prstGeom prst="homePlate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箭號: 五邊形 15">
            <a:extLst>
              <a:ext uri="{FF2B5EF4-FFF2-40B4-BE49-F238E27FC236}">
                <a16:creationId xmlns:a16="http://schemas.microsoft.com/office/drawing/2014/main" id="{A680DCEF-6FB3-44E5-9047-48749ADA405E}"/>
              </a:ext>
            </a:extLst>
          </p:cNvPr>
          <p:cNvSpPr/>
          <p:nvPr/>
        </p:nvSpPr>
        <p:spPr>
          <a:xfrm rot="5400000">
            <a:off x="29583150" y="5792700"/>
            <a:ext cx="6480000" cy="1828800"/>
          </a:xfrm>
          <a:prstGeom prst="homePlate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箭號: 五邊形 16">
            <a:extLst>
              <a:ext uri="{FF2B5EF4-FFF2-40B4-BE49-F238E27FC236}">
                <a16:creationId xmlns:a16="http://schemas.microsoft.com/office/drawing/2014/main" id="{34AE5CF8-4D79-4D10-A86C-99228EFDFAA6}"/>
              </a:ext>
            </a:extLst>
          </p:cNvPr>
          <p:cNvSpPr/>
          <p:nvPr/>
        </p:nvSpPr>
        <p:spPr>
          <a:xfrm rot="5400000">
            <a:off x="35024850" y="5447100"/>
            <a:ext cx="5760000" cy="1800000"/>
          </a:xfrm>
          <a:prstGeom prst="homePlate">
            <a:avLst/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680D84E-7127-44D7-A845-6FECA44BB9FD}"/>
              </a:ext>
            </a:extLst>
          </p:cNvPr>
          <p:cNvSpPr txBox="1"/>
          <p:nvPr/>
        </p:nvSpPr>
        <p:spPr>
          <a:xfrm>
            <a:off x="11955830" y="4277032"/>
            <a:ext cx="1169551" cy="38935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64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赛题分析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B38DD5F-3236-439F-B857-6B3F1775DB72}"/>
              </a:ext>
            </a:extLst>
          </p:cNvPr>
          <p:cNvSpPr txBox="1"/>
          <p:nvPr/>
        </p:nvSpPr>
        <p:spPr>
          <a:xfrm>
            <a:off x="37305674" y="4429432"/>
            <a:ext cx="1169551" cy="38935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64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比赛总结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1EDACE-50FB-479C-A2E1-2C3124CCAAD0}"/>
              </a:ext>
            </a:extLst>
          </p:cNvPr>
          <p:cNvSpPr txBox="1"/>
          <p:nvPr/>
        </p:nvSpPr>
        <p:spPr>
          <a:xfrm>
            <a:off x="32238374" y="4429432"/>
            <a:ext cx="1169551" cy="38935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64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工程优化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DECDA76-40AC-4518-8668-FD3B731FABD0}"/>
              </a:ext>
            </a:extLst>
          </p:cNvPr>
          <p:cNvSpPr txBox="1"/>
          <p:nvPr/>
        </p:nvSpPr>
        <p:spPr>
          <a:xfrm flipH="1">
            <a:off x="27171074" y="4277032"/>
            <a:ext cx="1169551" cy="45572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64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模型融合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AA5C2ED-2CBA-4261-A819-460F9607857A}"/>
              </a:ext>
            </a:extLst>
          </p:cNvPr>
          <p:cNvSpPr txBox="1"/>
          <p:nvPr/>
        </p:nvSpPr>
        <p:spPr>
          <a:xfrm>
            <a:off x="22103774" y="4277032"/>
            <a:ext cx="1169551" cy="38935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64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特征工程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C40798F-8D3A-4E6D-A173-983109EEB1EB}"/>
              </a:ext>
            </a:extLst>
          </p:cNvPr>
          <p:cNvSpPr txBox="1"/>
          <p:nvPr/>
        </p:nvSpPr>
        <p:spPr>
          <a:xfrm>
            <a:off x="17036474" y="4277032"/>
            <a:ext cx="1169551" cy="38935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64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数据分析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F94EDF0-A456-4810-8AFD-345DEA015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627E283-C035-47E0-9444-41A92F3B4FA4}"/>
              </a:ext>
            </a:extLst>
          </p:cNvPr>
          <p:cNvSpPr txBox="1"/>
          <p:nvPr/>
        </p:nvSpPr>
        <p:spPr>
          <a:xfrm>
            <a:off x="5305218" y="1374459"/>
            <a:ext cx="4369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16990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4">
            <a:extLst>
              <a:ext uri="{FF2B5EF4-FFF2-40B4-BE49-F238E27FC236}">
                <a16:creationId xmlns:a16="http://schemas.microsoft.com/office/drawing/2014/main" id="{790EF6DE-C5AB-4237-A8EA-10EBEB2A26B5}"/>
              </a:ext>
            </a:extLst>
          </p:cNvPr>
          <p:cNvSpPr txBox="1"/>
          <p:nvPr/>
        </p:nvSpPr>
        <p:spPr>
          <a:xfrm>
            <a:off x="14807017" y="2590216"/>
            <a:ext cx="270485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spc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阿里妈妈</a:t>
            </a:r>
            <a:r>
              <a:rPr lang="en-US" altLang="zh-CN" sz="8800" spc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8800" spc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en-US" altLang="zh-CN" sz="8800" spc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8800" spc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转化预估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012CAE-CFFA-4F2A-B088-49BA4F4550A0}"/>
              </a:ext>
            </a:extLst>
          </p:cNvPr>
          <p:cNvSpPr/>
          <p:nvPr/>
        </p:nvSpPr>
        <p:spPr>
          <a:xfrm>
            <a:off x="33012300" y="6150000"/>
            <a:ext cx="5393491" cy="3021075"/>
          </a:xfrm>
          <a:prstGeom prst="rect">
            <a:avLst/>
          </a:prstGeom>
          <a:ln w="57150">
            <a:solidFill>
              <a:srgbClr val="E33D6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F1E934-560A-4901-B137-D8D6420B3F49}"/>
              </a:ext>
            </a:extLst>
          </p:cNvPr>
          <p:cNvSpPr/>
          <p:nvPr/>
        </p:nvSpPr>
        <p:spPr>
          <a:xfrm>
            <a:off x="22510251" y="5971256"/>
            <a:ext cx="6135824" cy="3998654"/>
          </a:xfrm>
          <a:prstGeom prst="rect">
            <a:avLst/>
          </a:prstGeom>
          <a:ln w="57150">
            <a:solidFill>
              <a:srgbClr val="9B6BF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9">
            <a:extLst>
              <a:ext uri="{FF2B5EF4-FFF2-40B4-BE49-F238E27FC236}">
                <a16:creationId xmlns:a16="http://schemas.microsoft.com/office/drawing/2014/main" id="{A4C09909-7597-4626-80CD-D55B24068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364" y="5971256"/>
            <a:ext cx="4203931" cy="5611070"/>
          </a:xfrm>
          <a:prstGeom prst="rect">
            <a:avLst/>
          </a:prstGeom>
        </p:spPr>
      </p:pic>
      <p:sp>
        <p:nvSpPr>
          <p:cNvPr id="10" name="文本框 10">
            <a:extLst>
              <a:ext uri="{FF2B5EF4-FFF2-40B4-BE49-F238E27FC236}">
                <a16:creationId xmlns:a16="http://schemas.microsoft.com/office/drawing/2014/main" id="{3BCB7EEB-F712-4CFB-A058-13ECD5A3754D}"/>
              </a:ext>
            </a:extLst>
          </p:cNvPr>
          <p:cNvSpPr txBox="1"/>
          <p:nvPr/>
        </p:nvSpPr>
        <p:spPr>
          <a:xfrm>
            <a:off x="22777662" y="7487782"/>
            <a:ext cx="2274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query</a:t>
            </a:r>
            <a:endParaRPr lang="zh-CN" altLang="en-US" sz="6000" dirty="0"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1">
            <a:extLst>
              <a:ext uri="{FF2B5EF4-FFF2-40B4-BE49-F238E27FC236}">
                <a16:creationId xmlns:a16="http://schemas.microsoft.com/office/drawing/2014/main" id="{7DB2C973-7244-42C7-9987-7A52737F5AF9}"/>
              </a:ext>
            </a:extLst>
          </p:cNvPr>
          <p:cNvSpPr txBox="1"/>
          <p:nvPr/>
        </p:nvSpPr>
        <p:spPr>
          <a:xfrm>
            <a:off x="25565872" y="6391973"/>
            <a:ext cx="2609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item1</a:t>
            </a:r>
            <a:endParaRPr lang="zh-CN" altLang="en-US" sz="6000" dirty="0"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2">
            <a:extLst>
              <a:ext uri="{FF2B5EF4-FFF2-40B4-BE49-F238E27FC236}">
                <a16:creationId xmlns:a16="http://schemas.microsoft.com/office/drawing/2014/main" id="{2342DAA4-18C4-4A1D-AA7D-63C0E69C3868}"/>
              </a:ext>
            </a:extLst>
          </p:cNvPr>
          <p:cNvSpPr txBox="1"/>
          <p:nvPr/>
        </p:nvSpPr>
        <p:spPr>
          <a:xfrm>
            <a:off x="25556180" y="7500357"/>
            <a:ext cx="2609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item2</a:t>
            </a:r>
            <a:endParaRPr lang="zh-CN" altLang="en-US" sz="6000" dirty="0"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3">
            <a:extLst>
              <a:ext uri="{FF2B5EF4-FFF2-40B4-BE49-F238E27FC236}">
                <a16:creationId xmlns:a16="http://schemas.microsoft.com/office/drawing/2014/main" id="{9B6466EF-3957-482E-988F-1938F98A6330}"/>
              </a:ext>
            </a:extLst>
          </p:cNvPr>
          <p:cNvSpPr txBox="1"/>
          <p:nvPr/>
        </p:nvSpPr>
        <p:spPr>
          <a:xfrm>
            <a:off x="25565874" y="8608741"/>
            <a:ext cx="2609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item3</a:t>
            </a:r>
            <a:endParaRPr lang="zh-CN" altLang="en-US" sz="6000" dirty="0"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5">
            <a:extLst>
              <a:ext uri="{FF2B5EF4-FFF2-40B4-BE49-F238E27FC236}">
                <a16:creationId xmlns:a16="http://schemas.microsoft.com/office/drawing/2014/main" id="{5E7F5382-5B46-451C-AEC5-746DA22E28B0}"/>
              </a:ext>
            </a:extLst>
          </p:cNvPr>
          <p:cNvSpPr txBox="1"/>
          <p:nvPr/>
        </p:nvSpPr>
        <p:spPr>
          <a:xfrm>
            <a:off x="33565964" y="7152705"/>
            <a:ext cx="46844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二分类 </a:t>
            </a:r>
            <a:r>
              <a:rPr lang="en-US" altLang="zh-CN" sz="6000" dirty="0">
                <a:solidFill>
                  <a:srgbClr val="E33D6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CVR</a:t>
            </a:r>
            <a:endParaRPr lang="zh-CN" altLang="en-US" sz="6000" dirty="0">
              <a:solidFill>
                <a:srgbClr val="E33D6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左大括弧 14">
            <a:extLst>
              <a:ext uri="{FF2B5EF4-FFF2-40B4-BE49-F238E27FC236}">
                <a16:creationId xmlns:a16="http://schemas.microsoft.com/office/drawing/2014/main" id="{5952ED9D-F449-474F-A738-F923617352FE}"/>
              </a:ext>
            </a:extLst>
          </p:cNvPr>
          <p:cNvSpPr/>
          <p:nvPr/>
        </p:nvSpPr>
        <p:spPr>
          <a:xfrm>
            <a:off x="25011367" y="6774067"/>
            <a:ext cx="389075" cy="2443094"/>
          </a:xfrm>
          <a:prstGeom prst="leftBrace">
            <a:avLst>
              <a:gd name="adj1" fmla="val 3769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語音泡泡: 橢圓形 20">
            <a:extLst>
              <a:ext uri="{FF2B5EF4-FFF2-40B4-BE49-F238E27FC236}">
                <a16:creationId xmlns:a16="http://schemas.microsoft.com/office/drawing/2014/main" id="{76D2EDC7-7A8A-4728-99DD-88D4090FB437}"/>
              </a:ext>
            </a:extLst>
          </p:cNvPr>
          <p:cNvSpPr/>
          <p:nvPr/>
        </p:nvSpPr>
        <p:spPr>
          <a:xfrm>
            <a:off x="14160364" y="2049383"/>
            <a:ext cx="6811842" cy="2651325"/>
          </a:xfrm>
          <a:prstGeom prst="wedgeEllipseCallout">
            <a:avLst>
              <a:gd name="adj1" fmla="val -30723"/>
              <a:gd name="adj2" fmla="val 85863"/>
            </a:avLst>
          </a:prstGeom>
          <a:noFill/>
          <a:ln w="57150">
            <a:solidFill>
              <a:srgbClr val="E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語音泡泡: 橢圓形 21">
            <a:extLst>
              <a:ext uri="{FF2B5EF4-FFF2-40B4-BE49-F238E27FC236}">
                <a16:creationId xmlns:a16="http://schemas.microsoft.com/office/drawing/2014/main" id="{430F10D7-5048-4AB8-85FE-D1DEF7814828}"/>
              </a:ext>
            </a:extLst>
          </p:cNvPr>
          <p:cNvSpPr/>
          <p:nvPr/>
        </p:nvSpPr>
        <p:spPr>
          <a:xfrm>
            <a:off x="23741743" y="2113233"/>
            <a:ext cx="3591558" cy="2452125"/>
          </a:xfrm>
          <a:prstGeom prst="wedgeEllipseCallout">
            <a:avLst>
              <a:gd name="adj1" fmla="val -1812"/>
              <a:gd name="adj2" fmla="val 80673"/>
            </a:avLst>
          </a:prstGeom>
          <a:noFill/>
          <a:ln w="57150">
            <a:solidFill>
              <a:srgbClr val="9B6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語音泡泡: 橢圓形 22">
            <a:extLst>
              <a:ext uri="{FF2B5EF4-FFF2-40B4-BE49-F238E27FC236}">
                <a16:creationId xmlns:a16="http://schemas.microsoft.com/office/drawing/2014/main" id="{5BED2B59-BADB-46B3-921F-CC844A44D89E}"/>
              </a:ext>
            </a:extLst>
          </p:cNvPr>
          <p:cNvSpPr/>
          <p:nvPr/>
        </p:nvSpPr>
        <p:spPr>
          <a:xfrm>
            <a:off x="29900004" y="2087670"/>
            <a:ext cx="6811842" cy="2651325"/>
          </a:xfrm>
          <a:prstGeom prst="wedgeEllipseCallout">
            <a:avLst>
              <a:gd name="adj1" fmla="val 37424"/>
              <a:gd name="adj2" fmla="val 88088"/>
            </a:avLst>
          </a:prstGeom>
          <a:noFill/>
          <a:ln w="57150">
            <a:solidFill>
              <a:srgbClr val="E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E56C253-5FC7-432B-89D0-00FB1A0833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627E283-C035-47E0-9444-41A92F3B4FA4}"/>
              </a:ext>
            </a:extLst>
          </p:cNvPr>
          <p:cNvSpPr txBox="1"/>
          <p:nvPr/>
        </p:nvSpPr>
        <p:spPr>
          <a:xfrm>
            <a:off x="5305218" y="1374459"/>
            <a:ext cx="4369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赛题分析</a:t>
            </a:r>
          </a:p>
        </p:txBody>
      </p:sp>
    </p:spTree>
    <p:extLst>
      <p:ext uri="{BB962C8B-B14F-4D97-AF65-F5344CB8AC3E}">
        <p14:creationId xmlns:p14="http://schemas.microsoft.com/office/powerpoint/2010/main" val="152185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10" grpId="0"/>
      <p:bldP spid="11" grpId="0"/>
      <p:bldP spid="12" grpId="0"/>
      <p:bldP spid="13" grpId="0"/>
      <p:bldP spid="14" grpId="0"/>
      <p:bldP spid="15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6400" y="1374459"/>
            <a:ext cx="12034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数据分析    </a:t>
            </a:r>
            <a:r>
              <a:rPr kumimoji="1"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整体趋势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8005FF-1936-45C3-8396-5CA32C70DA91}"/>
              </a:ext>
            </a:extLst>
          </p:cNvPr>
          <p:cNvSpPr/>
          <p:nvPr/>
        </p:nvSpPr>
        <p:spPr>
          <a:xfrm>
            <a:off x="31009390" y="4564035"/>
            <a:ext cx="13646268" cy="5954205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A34158-853A-4827-8DA6-4A9532F54800}"/>
              </a:ext>
            </a:extLst>
          </p:cNvPr>
          <p:cNvSpPr/>
          <p:nvPr/>
        </p:nvSpPr>
        <p:spPr>
          <a:xfrm>
            <a:off x="18268950" y="4564036"/>
            <a:ext cx="11106150" cy="5954205"/>
          </a:xfrm>
          <a:prstGeom prst="rect">
            <a:avLst/>
          </a:prstGeom>
          <a:solidFill>
            <a:srgbClr val="EF91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1E54A2-3744-418A-8D87-7CB66E5F628C}"/>
              </a:ext>
            </a:extLst>
          </p:cNvPr>
          <p:cNvSpPr/>
          <p:nvPr/>
        </p:nvSpPr>
        <p:spPr>
          <a:xfrm>
            <a:off x="5998783" y="4601109"/>
            <a:ext cx="10635878" cy="6111346"/>
          </a:xfrm>
          <a:prstGeom prst="rect">
            <a:avLst/>
          </a:prstGeom>
          <a:solidFill>
            <a:srgbClr val="9B6BF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165EF1EB-A278-4A57-8AB2-DE933028CE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7458170"/>
              </p:ext>
            </p:extLst>
          </p:nvPr>
        </p:nvGraphicFramePr>
        <p:xfrm>
          <a:off x="31428552" y="4156851"/>
          <a:ext cx="12769214" cy="626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圖表 19">
            <a:extLst>
              <a:ext uri="{FF2B5EF4-FFF2-40B4-BE49-F238E27FC236}">
                <a16:creationId xmlns:a16="http://schemas.microsoft.com/office/drawing/2014/main" id="{2BC0DD02-49A6-410E-BA2B-3E870B3AC1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555978"/>
              </p:ext>
            </p:extLst>
          </p:nvPr>
        </p:nvGraphicFramePr>
        <p:xfrm>
          <a:off x="18543378" y="4575910"/>
          <a:ext cx="10450097" cy="5841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圖表 23">
            <a:extLst>
              <a:ext uri="{FF2B5EF4-FFF2-40B4-BE49-F238E27FC236}">
                <a16:creationId xmlns:a16="http://schemas.microsoft.com/office/drawing/2014/main" id="{9279836B-E940-4BFE-AF9C-E58A3D2AF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693539"/>
              </p:ext>
            </p:extLst>
          </p:nvPr>
        </p:nvGraphicFramePr>
        <p:xfrm>
          <a:off x="6321313" y="5393871"/>
          <a:ext cx="9990817" cy="5318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51A014C9-C90A-486A-8CCC-FDFDDE0B8F49}"/>
              </a:ext>
            </a:extLst>
          </p:cNvPr>
          <p:cNvSpPr txBox="1"/>
          <p:nvPr/>
        </p:nvSpPr>
        <p:spPr>
          <a:xfrm>
            <a:off x="9370731" y="4631204"/>
            <a:ext cx="389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每天的样本数和交易数</a:t>
            </a: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CBAB27C-227E-4785-935A-51AA3D73B795}"/>
              </a:ext>
            </a:extLst>
          </p:cNvPr>
          <p:cNvSpPr/>
          <p:nvPr/>
        </p:nvSpPr>
        <p:spPr>
          <a:xfrm>
            <a:off x="12597803" y="5330241"/>
            <a:ext cx="1861147" cy="3995027"/>
          </a:xfrm>
          <a:prstGeom prst="ellipse">
            <a:avLst/>
          </a:prstGeom>
          <a:solidFill>
            <a:srgbClr val="EF91AE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E5172167-3BD5-49C7-81A0-D593438B4E16}"/>
              </a:ext>
            </a:extLst>
          </p:cNvPr>
          <p:cNvSpPr/>
          <p:nvPr/>
        </p:nvSpPr>
        <p:spPr>
          <a:xfrm>
            <a:off x="25961976" y="5139181"/>
            <a:ext cx="1835262" cy="4377145"/>
          </a:xfrm>
          <a:prstGeom prst="ellipse">
            <a:avLst/>
          </a:prstGeom>
          <a:solidFill>
            <a:srgbClr val="9B6BF2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EECA008-3FFB-4454-AD27-9023F6DB07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2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B44787D7-F0AD-4A0E-B307-C5B43380E538}"/>
              </a:ext>
            </a:extLst>
          </p:cNvPr>
          <p:cNvSpPr/>
          <p:nvPr/>
        </p:nvSpPr>
        <p:spPr>
          <a:xfrm>
            <a:off x="9702975" y="4499837"/>
            <a:ext cx="9484668" cy="7121892"/>
          </a:xfrm>
          <a:prstGeom prst="rect">
            <a:avLst/>
          </a:prstGeom>
          <a:ln w="57150">
            <a:solidFill>
              <a:srgbClr val="E33D6F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3352951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item_id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	89011</a:t>
            </a: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shop_id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25640</a:t>
            </a: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item_category_list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                               80</a:t>
            </a: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item_property_list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                               95921</a:t>
            </a: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item_brand_id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14147</a:t>
            </a: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item_city_id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232</a:t>
            </a: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user_gender_id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3</a:t>
            </a: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user_occupation_id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4</a:t>
            </a: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context_page_id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20</a:t>
            </a: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predict_category_property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1512010</a:t>
            </a: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context_timestamp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066F4D6-FCA7-4AA1-8F66-D6A20100F021}"/>
              </a:ext>
            </a:extLst>
          </p:cNvPr>
          <p:cNvSpPr/>
          <p:nvPr/>
        </p:nvSpPr>
        <p:spPr>
          <a:xfrm>
            <a:off x="23263480" y="4499837"/>
            <a:ext cx="10167678" cy="7121892"/>
          </a:xfrm>
          <a:prstGeom prst="rect">
            <a:avLst/>
          </a:prstGeom>
          <a:ln w="57150">
            <a:solidFill>
              <a:srgbClr val="E33D6F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item_price_level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item_sales_level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item_collected_level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item_pv_level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user_age_level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user_star_level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shop_review_num_level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shop_review_positive_rate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shop_star_level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shop_score_service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shop_score_delivery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shop_score_description</a:t>
            </a:r>
          </a:p>
        </p:txBody>
      </p:sp>
      <p:sp>
        <p:nvSpPr>
          <p:cNvPr id="41" name="文本框 8">
            <a:extLst>
              <a:ext uri="{FF2B5EF4-FFF2-40B4-BE49-F238E27FC236}">
                <a16:creationId xmlns:a16="http://schemas.microsoft.com/office/drawing/2014/main" id="{7B04C376-0F40-447A-991A-10B8F708D02E}"/>
              </a:ext>
            </a:extLst>
          </p:cNvPr>
          <p:cNvSpPr txBox="1"/>
          <p:nvPr/>
        </p:nvSpPr>
        <p:spPr>
          <a:xfrm>
            <a:off x="23263480" y="3622379"/>
            <a:ext cx="294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数值特征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EC0580-78A7-4A58-BF48-D5CBE9AC093E}"/>
              </a:ext>
            </a:extLst>
          </p:cNvPr>
          <p:cNvSpPr/>
          <p:nvPr/>
        </p:nvSpPr>
        <p:spPr>
          <a:xfrm>
            <a:off x="8996519" y="8574445"/>
            <a:ext cx="10972800" cy="1126461"/>
          </a:xfrm>
          <a:prstGeom prst="rect">
            <a:avLst/>
          </a:prstGeom>
          <a:noFill/>
          <a:ln w="57150">
            <a:solidFill>
              <a:srgbClr val="9B6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头: 右 10">
            <a:extLst>
              <a:ext uri="{FF2B5EF4-FFF2-40B4-BE49-F238E27FC236}">
                <a16:creationId xmlns:a16="http://schemas.microsoft.com/office/drawing/2014/main" id="{D7A54C85-178B-4772-9901-C1FFBA2C6A94}"/>
              </a:ext>
            </a:extLst>
          </p:cNvPr>
          <p:cNvSpPr/>
          <p:nvPr/>
        </p:nvSpPr>
        <p:spPr>
          <a:xfrm>
            <a:off x="20675775" y="8513637"/>
            <a:ext cx="1682783" cy="1126461"/>
          </a:xfrm>
          <a:prstGeom prst="rightArrow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44CD2AAE-0AC5-4F12-AE45-210093C62414}"/>
              </a:ext>
            </a:extLst>
          </p:cNvPr>
          <p:cNvSpPr/>
          <p:nvPr/>
        </p:nvSpPr>
        <p:spPr>
          <a:xfrm>
            <a:off x="35358059" y="5937352"/>
            <a:ext cx="5338916" cy="3696505"/>
          </a:xfrm>
          <a:prstGeom prst="wedgeRoundRectCallout">
            <a:avLst>
              <a:gd name="adj1" fmla="val -60611"/>
              <a:gd name="adj2" fmla="val -101135"/>
              <a:gd name="adj3" fmla="val 16667"/>
            </a:avLst>
          </a:prstGeom>
          <a:solidFill>
            <a:srgbClr val="E3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507D17-7B0B-40C4-AD51-7770936D2A91}"/>
              </a:ext>
            </a:extLst>
          </p:cNvPr>
          <p:cNvSpPr/>
          <p:nvPr/>
        </p:nvSpPr>
        <p:spPr>
          <a:xfrm>
            <a:off x="35575849" y="6152265"/>
            <a:ext cx="5121126" cy="3285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缺失值填充方法：</a:t>
            </a:r>
            <a:endParaRPr lang="en-US" altLang="zh-TW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平均数填充</a:t>
            </a:r>
            <a:endParaRPr lang="en-US" altLang="zh-TW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众数填充</a:t>
            </a:r>
            <a:endParaRPr lang="en-US" altLang="zh-TW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8">
            <a:extLst>
              <a:ext uri="{FF2B5EF4-FFF2-40B4-BE49-F238E27FC236}">
                <a16:creationId xmlns:a16="http://schemas.microsoft.com/office/drawing/2014/main" id="{85232141-DBD4-4D70-9960-707C49D0FEF8}"/>
              </a:ext>
            </a:extLst>
          </p:cNvPr>
          <p:cNvSpPr txBox="1"/>
          <p:nvPr/>
        </p:nvSpPr>
        <p:spPr>
          <a:xfrm>
            <a:off x="9610866" y="3595519"/>
            <a:ext cx="294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EA7A1FF-F76F-497D-8F2E-3E47BE0ECC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06400" y="1374459"/>
            <a:ext cx="1097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数据分析    </a:t>
            </a:r>
            <a:r>
              <a:rPr kumimoji="1"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数据类型</a:t>
            </a:r>
          </a:p>
        </p:txBody>
      </p:sp>
    </p:spTree>
    <p:extLst>
      <p:ext uri="{BB962C8B-B14F-4D97-AF65-F5344CB8AC3E}">
        <p14:creationId xmlns:p14="http://schemas.microsoft.com/office/powerpoint/2010/main" val="22485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74EE61-098F-49F4-9F09-3EFBE24F207F}"/>
              </a:ext>
            </a:extLst>
          </p:cNvPr>
          <p:cNvSpPr/>
          <p:nvPr/>
        </p:nvSpPr>
        <p:spPr>
          <a:xfrm>
            <a:off x="20700512" y="4799409"/>
            <a:ext cx="12560997" cy="5715000"/>
          </a:xfrm>
          <a:prstGeom prst="rect">
            <a:avLst/>
          </a:prstGeom>
          <a:solidFill>
            <a:srgbClr val="EF91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507D17-7B0B-40C4-AD51-7770936D2A91}"/>
              </a:ext>
            </a:extLst>
          </p:cNvPr>
          <p:cNvSpPr/>
          <p:nvPr/>
        </p:nvSpPr>
        <p:spPr>
          <a:xfrm>
            <a:off x="37415535" y="6017564"/>
            <a:ext cx="47671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缺失值填充方法：</a:t>
            </a:r>
            <a:endParaRPr lang="en-US" altLang="zh-TW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平均数填充</a:t>
            </a:r>
            <a:endParaRPr lang="en-US" altLang="zh-TW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众数填充</a:t>
            </a:r>
            <a:endParaRPr lang="en-US" altLang="zh-TW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A602B7-D233-41CA-BD1D-BE57BCDA1001}"/>
              </a:ext>
            </a:extLst>
          </p:cNvPr>
          <p:cNvSpPr/>
          <p:nvPr/>
        </p:nvSpPr>
        <p:spPr>
          <a:xfrm>
            <a:off x="3040054" y="4760703"/>
            <a:ext cx="15614418" cy="5753706"/>
          </a:xfrm>
          <a:prstGeom prst="rect">
            <a:avLst/>
          </a:prstGeom>
          <a:solidFill>
            <a:srgbClr val="9B6BF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F1DBDC7A-722D-4603-9FB6-22AFC6C9E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918346"/>
              </p:ext>
            </p:extLst>
          </p:nvPr>
        </p:nvGraphicFramePr>
        <p:xfrm>
          <a:off x="3093102" y="4799409"/>
          <a:ext cx="1556137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圖表 11">
            <a:extLst>
              <a:ext uri="{FF2B5EF4-FFF2-40B4-BE49-F238E27FC236}">
                <a16:creationId xmlns:a16="http://schemas.microsoft.com/office/drawing/2014/main" id="{8D2FD40A-6D3D-4E7B-B7BE-C12D17FF4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779683"/>
              </p:ext>
            </p:extLst>
          </p:nvPr>
        </p:nvGraphicFramePr>
        <p:xfrm>
          <a:off x="20700511" y="4702175"/>
          <a:ext cx="12560997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圖表 13">
            <a:extLst>
              <a:ext uri="{FF2B5EF4-FFF2-40B4-BE49-F238E27FC236}">
                <a16:creationId xmlns:a16="http://schemas.microsoft.com/office/drawing/2014/main" id="{177B8281-487A-434A-B943-93DF69BC90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878942"/>
              </p:ext>
            </p:extLst>
          </p:nvPr>
        </p:nvGraphicFramePr>
        <p:xfrm>
          <a:off x="37011154" y="4453127"/>
          <a:ext cx="9017439" cy="5909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本框 1">
            <a:extLst>
              <a:ext uri="{FF2B5EF4-FFF2-40B4-BE49-F238E27FC236}">
                <a16:creationId xmlns:a16="http://schemas.microsoft.com/office/drawing/2014/main" id="{54CD8F5E-9E06-48F1-8AB1-EB176978806D}"/>
              </a:ext>
            </a:extLst>
          </p:cNvPr>
          <p:cNvSpPr txBox="1"/>
          <p:nvPr/>
        </p:nvSpPr>
        <p:spPr>
          <a:xfrm>
            <a:off x="5291081" y="1374459"/>
            <a:ext cx="11494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数据分析</a:t>
            </a:r>
            <a:r>
              <a:rPr kumimoji="1" lang="zh-CN" altLang="en-US" sz="6720" dirty="0">
                <a:solidFill>
                  <a:srgbClr val="E3436F"/>
                </a:solidFill>
                <a:latin typeface="微软雅黑" panose="020B0503020204020204" pitchFamily="34" charset="-122"/>
                <a:ea typeface="FZYouHei 506L" charset="-122"/>
                <a:cs typeface="FZYouHei 506L" charset="-122"/>
              </a:rPr>
              <a:t>    </a:t>
            </a:r>
            <a:r>
              <a:rPr kumimoji="1"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用户分析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99C8FE-8A41-411A-B8FE-740520CD5361}"/>
              </a:ext>
            </a:extLst>
          </p:cNvPr>
          <p:cNvSpPr/>
          <p:nvPr/>
        </p:nvSpPr>
        <p:spPr>
          <a:xfrm>
            <a:off x="37011153" y="4712910"/>
            <a:ext cx="9250675" cy="5714998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C7CA4F9-DAE7-4CAD-845A-53F7E221B7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2AB236-D0D6-404A-A26E-9F3C848C93A5}"/>
              </a:ext>
            </a:extLst>
          </p:cNvPr>
          <p:cNvSpPr txBox="1"/>
          <p:nvPr/>
        </p:nvSpPr>
        <p:spPr>
          <a:xfrm>
            <a:off x="1071485" y="524002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07873C-AFB0-4A2C-A713-C016D26C3B9B}"/>
              </a:ext>
            </a:extLst>
          </p:cNvPr>
          <p:cNvSpPr txBox="1"/>
          <p:nvPr/>
        </p:nvSpPr>
        <p:spPr>
          <a:xfrm>
            <a:off x="18936230" y="52400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51325F-20F0-4597-940B-A8F9FDE2266C}"/>
              </a:ext>
            </a:extLst>
          </p:cNvPr>
          <p:cNvSpPr txBox="1"/>
          <p:nvPr/>
        </p:nvSpPr>
        <p:spPr>
          <a:xfrm>
            <a:off x="15462399" y="1081979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点击次数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E5AA5B-D0C7-41B6-A7D1-494ED283E191}"/>
              </a:ext>
            </a:extLst>
          </p:cNvPr>
          <p:cNvSpPr txBox="1"/>
          <p:nvPr/>
        </p:nvSpPr>
        <p:spPr>
          <a:xfrm>
            <a:off x="30874903" y="1085592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购买次数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0A715A6-2BD7-4432-99AB-AA670C58AB95}"/>
              </a:ext>
            </a:extLst>
          </p:cNvPr>
          <p:cNvSpPr txBox="1"/>
          <p:nvPr/>
        </p:nvSpPr>
        <p:spPr>
          <a:xfrm>
            <a:off x="44230503" y="108197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点击次数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0C372D-BA00-4BBE-BF3B-5C6590BA71EF}"/>
              </a:ext>
            </a:extLst>
          </p:cNvPr>
          <p:cNvSpPr txBox="1"/>
          <p:nvPr/>
        </p:nvSpPr>
        <p:spPr>
          <a:xfrm>
            <a:off x="34291884" y="497279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购买次数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3017B9-6606-44BE-B91A-8955EBBC298A}"/>
              </a:ext>
            </a:extLst>
          </p:cNvPr>
          <p:cNvSpPr txBox="1"/>
          <p:nvPr/>
        </p:nvSpPr>
        <p:spPr>
          <a:xfrm>
            <a:off x="9167957" y="11299626"/>
            <a:ext cx="3358612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低频诉求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489006-31D4-443B-9137-87F3DF1EA8A3}"/>
              </a:ext>
            </a:extLst>
          </p:cNvPr>
          <p:cNvSpPr txBox="1"/>
          <p:nvPr/>
        </p:nvSpPr>
        <p:spPr>
          <a:xfrm>
            <a:off x="25301703" y="11299625"/>
            <a:ext cx="3358612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长尾分布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BEDC15E-3ED1-44D0-BC07-1AA3721923F9}"/>
              </a:ext>
            </a:extLst>
          </p:cNvPr>
          <p:cNvSpPr txBox="1"/>
          <p:nvPr/>
        </p:nvSpPr>
        <p:spPr>
          <a:xfrm>
            <a:off x="38519678" y="11466126"/>
            <a:ext cx="7326044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即时兴趣，目标明确</a:t>
            </a:r>
          </a:p>
        </p:txBody>
      </p:sp>
    </p:spTree>
    <p:extLst>
      <p:ext uri="{BB962C8B-B14F-4D97-AF65-F5344CB8AC3E}">
        <p14:creationId xmlns:p14="http://schemas.microsoft.com/office/powerpoint/2010/main" val="40291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0" grpId="0" animBg="1"/>
      <p:bldGraphic spid="11" grpId="0">
        <p:bldAsOne/>
      </p:bldGraphic>
      <p:bldGraphic spid="12" grpId="0">
        <p:bldAsOne/>
      </p:bldGraphic>
      <p:bldGraphic spid="14" grpId="0">
        <p:bldAsOne/>
      </p:bldGraphic>
      <p:bldP spid="16" grpId="0" animBg="1"/>
      <p:bldP spid="3" grpId="0"/>
      <p:bldP spid="18" grpId="0"/>
      <p:bldP spid="19" grpId="0"/>
      <p:bldP spid="20" grpId="0"/>
      <p:bldP spid="21" grpId="0"/>
      <p:bldP spid="22" grpId="0"/>
      <p:bldP spid="4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4777169-EBAB-4A53-AB65-C7B4B1F9A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3A23C5B-E64F-45B6-A441-98F24C06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09" y="4121756"/>
            <a:ext cx="15333275" cy="3373924"/>
          </a:xfrm>
          <a:prstGeom prst="rect">
            <a:avLst/>
          </a:prstGeom>
        </p:spPr>
      </p:pic>
      <p:sp>
        <p:nvSpPr>
          <p:cNvPr id="23" name="箭头: 下 22">
            <a:extLst>
              <a:ext uri="{FF2B5EF4-FFF2-40B4-BE49-F238E27FC236}">
                <a16:creationId xmlns:a16="http://schemas.microsoft.com/office/drawing/2014/main" id="{591B5B65-33BE-4475-AB77-672999DE306A}"/>
              </a:ext>
            </a:extLst>
          </p:cNvPr>
          <p:cNvSpPr/>
          <p:nvPr/>
        </p:nvSpPr>
        <p:spPr>
          <a:xfrm>
            <a:off x="8622819" y="7653761"/>
            <a:ext cx="2118225" cy="606074"/>
          </a:xfrm>
          <a:prstGeom prst="downArrow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418DBEF-4CD4-4202-A520-0294DADD0FAF}"/>
              </a:ext>
            </a:extLst>
          </p:cNvPr>
          <p:cNvSpPr/>
          <p:nvPr/>
        </p:nvSpPr>
        <p:spPr>
          <a:xfrm>
            <a:off x="4147533" y="8562095"/>
            <a:ext cx="11321160" cy="1219844"/>
          </a:xfrm>
          <a:prstGeom prst="rect">
            <a:avLst/>
          </a:prstGeom>
          <a:ln>
            <a:solidFill>
              <a:srgbClr val="E33D6F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统计单个</a:t>
            </a:r>
            <a:r>
              <a:rPr lang="en-US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property</a:t>
            </a:r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出现次数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C0499C7-D1EC-4202-8F72-207D51D21378}"/>
              </a:ext>
            </a:extLst>
          </p:cNvPr>
          <p:cNvSpPr txBox="1"/>
          <p:nvPr/>
        </p:nvSpPr>
        <p:spPr>
          <a:xfrm>
            <a:off x="2111282" y="8673377"/>
            <a:ext cx="2888086" cy="104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无序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95C94F6-16CA-431C-BA1B-508C3AD49980}"/>
              </a:ext>
            </a:extLst>
          </p:cNvPr>
          <p:cNvSpPr/>
          <p:nvPr/>
        </p:nvSpPr>
        <p:spPr>
          <a:xfrm>
            <a:off x="4147533" y="10895847"/>
            <a:ext cx="11321160" cy="1219844"/>
          </a:xfrm>
          <a:prstGeom prst="rect">
            <a:avLst/>
          </a:prstGeom>
          <a:ln>
            <a:solidFill>
              <a:srgbClr val="E33D6F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property1:cnt1;property2:cnt2</a:t>
            </a:r>
            <a:endParaRPr lang="zh-CN" altLang="en-US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FEB2FCB3-CF1D-4D08-86DA-4358DFDF22C0}"/>
              </a:ext>
            </a:extLst>
          </p:cNvPr>
          <p:cNvSpPr/>
          <p:nvPr/>
        </p:nvSpPr>
        <p:spPr>
          <a:xfrm>
            <a:off x="8604785" y="10154157"/>
            <a:ext cx="2118225" cy="606074"/>
          </a:xfrm>
          <a:prstGeom prst="downArrow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42EA69E-3D82-46B7-AD5F-BF72290CC3CB}"/>
              </a:ext>
            </a:extLst>
          </p:cNvPr>
          <p:cNvSpPr/>
          <p:nvPr/>
        </p:nvSpPr>
        <p:spPr>
          <a:xfrm>
            <a:off x="4147533" y="13241140"/>
            <a:ext cx="11321160" cy="1219844"/>
          </a:xfrm>
          <a:prstGeom prst="rect">
            <a:avLst/>
          </a:prstGeom>
          <a:ln>
            <a:solidFill>
              <a:srgbClr val="E33D6F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top1,top2……top10</a:t>
            </a:r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作为新的</a:t>
            </a:r>
            <a:r>
              <a:rPr lang="en-US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endParaRPr lang="zh-CN" altLang="en-US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03962CA5-7CB4-4150-A9E1-73190C4E7AB4}"/>
              </a:ext>
            </a:extLst>
          </p:cNvPr>
          <p:cNvSpPr/>
          <p:nvPr/>
        </p:nvSpPr>
        <p:spPr>
          <a:xfrm>
            <a:off x="8622819" y="12512564"/>
            <a:ext cx="2118225" cy="606074"/>
          </a:xfrm>
          <a:prstGeom prst="downArrow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9AE7B67-CEA0-405C-A528-D9DF164BF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4573" y="4388677"/>
            <a:ext cx="13302458" cy="2908892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63C221C-8E47-4E26-BCED-6B382AF5EF9E}"/>
              </a:ext>
            </a:extLst>
          </p:cNvPr>
          <p:cNvSpPr/>
          <p:nvPr/>
        </p:nvSpPr>
        <p:spPr>
          <a:xfrm>
            <a:off x="33424573" y="4121033"/>
            <a:ext cx="6102802" cy="3370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E044AA-98D3-4DE2-AFB1-F2B8C7673882}"/>
              </a:ext>
            </a:extLst>
          </p:cNvPr>
          <p:cNvSpPr/>
          <p:nvPr/>
        </p:nvSpPr>
        <p:spPr>
          <a:xfrm>
            <a:off x="39720189" y="4121032"/>
            <a:ext cx="6380811" cy="346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735C0BC-7758-4BA6-BCE8-37CA50127F11}"/>
              </a:ext>
            </a:extLst>
          </p:cNvPr>
          <p:cNvSpPr txBox="1"/>
          <p:nvPr/>
        </p:nvSpPr>
        <p:spPr>
          <a:xfrm>
            <a:off x="34562062" y="8482533"/>
            <a:ext cx="2798048" cy="104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都一样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8B90F9-363E-497C-A1C3-83E4BBB173C5}"/>
              </a:ext>
            </a:extLst>
          </p:cNvPr>
          <p:cNvSpPr txBox="1"/>
          <p:nvPr/>
        </p:nvSpPr>
        <p:spPr>
          <a:xfrm>
            <a:off x="38435344" y="8583535"/>
            <a:ext cx="7937245" cy="104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作为新的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类特征：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31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92B8A06-6041-4836-832F-0911ABCDA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0251" y="4388677"/>
            <a:ext cx="14088242" cy="330052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D98DC74-4600-4C3C-9ABD-F1C33ECDFB3F}"/>
              </a:ext>
            </a:extLst>
          </p:cNvPr>
          <p:cNvSpPr txBox="1"/>
          <p:nvPr/>
        </p:nvSpPr>
        <p:spPr>
          <a:xfrm>
            <a:off x="17900808" y="8615994"/>
            <a:ext cx="1949589" cy="104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有序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CE89515-B89F-4D9F-B8BF-D8CD07198884}"/>
              </a:ext>
            </a:extLst>
          </p:cNvPr>
          <p:cNvSpPr/>
          <p:nvPr/>
        </p:nvSpPr>
        <p:spPr>
          <a:xfrm>
            <a:off x="19998517" y="8569826"/>
            <a:ext cx="11321159" cy="1219844"/>
          </a:xfrm>
          <a:prstGeom prst="rect">
            <a:avLst/>
          </a:prstGeom>
          <a:ln>
            <a:solidFill>
              <a:srgbClr val="E85E89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top1,top2……top10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作为新的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箭头: 下 44">
            <a:extLst>
              <a:ext uri="{FF2B5EF4-FFF2-40B4-BE49-F238E27FC236}">
                <a16:creationId xmlns:a16="http://schemas.microsoft.com/office/drawing/2014/main" id="{4D36F2FB-ABFE-464F-AB82-0445601D0DF8}"/>
              </a:ext>
            </a:extLst>
          </p:cNvPr>
          <p:cNvSpPr/>
          <p:nvPr/>
        </p:nvSpPr>
        <p:spPr>
          <a:xfrm>
            <a:off x="34901973" y="7720387"/>
            <a:ext cx="2118225" cy="606074"/>
          </a:xfrm>
          <a:prstGeom prst="downArrow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箭头: 下 45">
            <a:extLst>
              <a:ext uri="{FF2B5EF4-FFF2-40B4-BE49-F238E27FC236}">
                <a16:creationId xmlns:a16="http://schemas.microsoft.com/office/drawing/2014/main" id="{2810DB7A-3A14-4258-99B1-C95079EF479B}"/>
              </a:ext>
            </a:extLst>
          </p:cNvPr>
          <p:cNvSpPr/>
          <p:nvPr/>
        </p:nvSpPr>
        <p:spPr>
          <a:xfrm>
            <a:off x="41546567" y="7857681"/>
            <a:ext cx="2118225" cy="606074"/>
          </a:xfrm>
          <a:prstGeom prst="downArrow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F5A6D5A9-E589-4F90-96F6-86B6FB9EBD9F}"/>
              </a:ext>
            </a:extLst>
          </p:cNvPr>
          <p:cNvSpPr/>
          <p:nvPr/>
        </p:nvSpPr>
        <p:spPr>
          <a:xfrm>
            <a:off x="24175407" y="7691669"/>
            <a:ext cx="2118225" cy="606074"/>
          </a:xfrm>
          <a:prstGeom prst="downArrow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4085A48-187B-46C6-B21C-027D687ECC8E}"/>
              </a:ext>
            </a:extLst>
          </p:cNvPr>
          <p:cNvSpPr/>
          <p:nvPr/>
        </p:nvSpPr>
        <p:spPr>
          <a:xfrm>
            <a:off x="4611116" y="12293214"/>
            <a:ext cx="1757028" cy="104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520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ECF86CF-96B2-4A2F-9B43-E87AC6B1E127}"/>
              </a:ext>
            </a:extLst>
          </p:cNvPr>
          <p:cNvSpPr/>
          <p:nvPr/>
        </p:nvSpPr>
        <p:spPr>
          <a:xfrm>
            <a:off x="6433655" y="12293214"/>
            <a:ext cx="2938943" cy="104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2227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079143F-E51B-474B-83F7-4F8A3B81BA95}"/>
              </a:ext>
            </a:extLst>
          </p:cNvPr>
          <p:cNvSpPr/>
          <p:nvPr/>
        </p:nvSpPr>
        <p:spPr>
          <a:xfrm>
            <a:off x="20536517" y="10462188"/>
            <a:ext cx="2118225" cy="104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2057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22667E5-9203-491B-8C0D-1BB8BB220F3F}"/>
              </a:ext>
            </a:extLst>
          </p:cNvPr>
          <p:cNvSpPr/>
          <p:nvPr/>
        </p:nvSpPr>
        <p:spPr>
          <a:xfrm>
            <a:off x="24906243" y="10367367"/>
            <a:ext cx="4783732" cy="104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150966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4FABDFF-5DC6-4D19-AEF6-B8D0C0C1948C}"/>
              </a:ext>
            </a:extLst>
          </p:cNvPr>
          <p:cNvCxnSpPr>
            <a:cxnSpLocks/>
          </p:cNvCxnSpPr>
          <p:nvPr/>
        </p:nvCxnSpPr>
        <p:spPr>
          <a:xfrm>
            <a:off x="21595629" y="9955889"/>
            <a:ext cx="0" cy="630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77BB8E0-E7C6-43B0-9269-A19E1001D82E}"/>
              </a:ext>
            </a:extLst>
          </p:cNvPr>
          <p:cNvCxnSpPr>
            <a:cxnSpLocks/>
          </p:cNvCxnSpPr>
          <p:nvPr/>
        </p:nvCxnSpPr>
        <p:spPr>
          <a:xfrm>
            <a:off x="26024009" y="9844817"/>
            <a:ext cx="0" cy="630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01127DFD-8527-4746-B3B3-9E058A15B376}"/>
              </a:ext>
            </a:extLst>
          </p:cNvPr>
          <p:cNvSpPr/>
          <p:nvPr/>
        </p:nvSpPr>
        <p:spPr>
          <a:xfrm>
            <a:off x="34999691" y="2890509"/>
            <a:ext cx="10695557" cy="1044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item_category_list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                80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EC3E4D1-0E4C-4485-9E8C-B4B5ED9C1619}"/>
              </a:ext>
            </a:extLst>
          </p:cNvPr>
          <p:cNvSpPr/>
          <p:nvPr/>
        </p:nvSpPr>
        <p:spPr>
          <a:xfrm>
            <a:off x="3900956" y="2989200"/>
            <a:ext cx="11844909" cy="1044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item_property_list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                95921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38653E3-CFF3-458A-9009-B196361318DC}"/>
              </a:ext>
            </a:extLst>
          </p:cNvPr>
          <p:cNvSpPr/>
          <p:nvPr/>
        </p:nvSpPr>
        <p:spPr>
          <a:xfrm>
            <a:off x="18175472" y="2950984"/>
            <a:ext cx="12216806" cy="1044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predict_category_property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 1512010</a:t>
            </a:r>
          </a:p>
        </p:txBody>
      </p:sp>
      <p:sp>
        <p:nvSpPr>
          <p:cNvPr id="37" name="文本框 1">
            <a:extLst>
              <a:ext uri="{FF2B5EF4-FFF2-40B4-BE49-F238E27FC236}">
                <a16:creationId xmlns:a16="http://schemas.microsoft.com/office/drawing/2014/main" id="{54CD8F5E-9E06-48F1-8AB1-EB176978806D}"/>
              </a:ext>
            </a:extLst>
          </p:cNvPr>
          <p:cNvSpPr txBox="1"/>
          <p:nvPr/>
        </p:nvSpPr>
        <p:spPr>
          <a:xfrm>
            <a:off x="5291081" y="1374459"/>
            <a:ext cx="11298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数据分析</a:t>
            </a:r>
            <a:r>
              <a:rPr kumimoji="1" lang="zh-CN" altLang="en-US" sz="6720" dirty="0">
                <a:solidFill>
                  <a:srgbClr val="E3436F"/>
                </a:solidFill>
                <a:latin typeface="微软雅黑" panose="020B0503020204020204" pitchFamily="34" charset="-122"/>
                <a:ea typeface="FZYouHei 506L" charset="-122"/>
                <a:cs typeface="FZYouHei 506L" charset="-122"/>
              </a:rPr>
              <a:t>    </a:t>
            </a:r>
            <a:r>
              <a:rPr kumimoji="1"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隐藏信息</a:t>
            </a:r>
          </a:p>
        </p:txBody>
      </p:sp>
    </p:spTree>
    <p:extLst>
      <p:ext uri="{BB962C8B-B14F-4D97-AF65-F5344CB8AC3E}">
        <p14:creationId xmlns:p14="http://schemas.microsoft.com/office/powerpoint/2010/main" val="3016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5" grpId="0"/>
      <p:bldP spid="36" grpId="0"/>
      <p:bldP spid="42" grpId="0"/>
      <p:bldP spid="43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67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">
            <a:extLst>
              <a:ext uri="{FF2B5EF4-FFF2-40B4-BE49-F238E27FC236}">
                <a16:creationId xmlns:a16="http://schemas.microsoft.com/office/drawing/2014/main" id="{54CD8F5E-9E06-48F1-8AB1-EB176978806D}"/>
              </a:ext>
            </a:extLst>
          </p:cNvPr>
          <p:cNvSpPr txBox="1"/>
          <p:nvPr/>
        </p:nvSpPr>
        <p:spPr>
          <a:xfrm>
            <a:off x="5306400" y="1374459"/>
            <a:ext cx="48979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rgbClr val="E343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YouHei 506L" charset="-122"/>
              </a:rPr>
              <a:t>数据分析</a:t>
            </a: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E2EB03B7-A218-494D-9436-9661B7DCEA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969985"/>
              </p:ext>
            </p:extLst>
          </p:nvPr>
        </p:nvGraphicFramePr>
        <p:xfrm>
          <a:off x="10553700" y="3474647"/>
          <a:ext cx="29565599" cy="7906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ACA32477-0964-4CA2-8A09-B55174501737}"/>
              </a:ext>
            </a:extLst>
          </p:cNvPr>
          <p:cNvSpPr/>
          <p:nvPr/>
        </p:nvSpPr>
        <p:spPr>
          <a:xfrm>
            <a:off x="26584276" y="3474648"/>
            <a:ext cx="12163424" cy="6926652"/>
          </a:xfrm>
          <a:prstGeom prst="ellipse">
            <a:avLst/>
          </a:prstGeom>
          <a:solidFill>
            <a:srgbClr val="9B6BF2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EEE734-39E9-43A5-9CE3-BED21978FFFD}"/>
              </a:ext>
            </a:extLst>
          </p:cNvPr>
          <p:cNvSpPr txBox="1"/>
          <p:nvPr/>
        </p:nvSpPr>
        <p:spPr>
          <a:xfrm>
            <a:off x="23317997" y="2300748"/>
            <a:ext cx="6532558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每天的点击数趋势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0A1E8E6-D63E-4496-A57D-DE9A5D5CE6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64" y="-548135"/>
            <a:ext cx="4971650" cy="4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6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</TotalTime>
  <Words>1421</Words>
  <Application>Microsoft Office PowerPoint</Application>
  <PresentationFormat>自定义</PresentationFormat>
  <Paragraphs>274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Adobe 黑体 Std R</vt:lpstr>
      <vt:lpstr>FZYouHei 506L</vt:lpstr>
      <vt:lpstr>FZYouHei 509R</vt:lpstr>
      <vt:lpstr>FZYouHei 513B</vt:lpstr>
      <vt:lpstr>Malgun Gothic</vt:lpstr>
      <vt:lpstr>Microsoft YaHei Light</vt:lpstr>
      <vt:lpstr>PMingLiU</vt:lpstr>
      <vt:lpstr>等线</vt:lpstr>
      <vt:lpstr>等线 Light</vt:lpstr>
      <vt:lpstr>微软雅黑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乔 培珺</dc:creator>
  <cp:lastModifiedBy>T111789</cp:lastModifiedBy>
  <cp:revision>287</cp:revision>
  <dcterms:created xsi:type="dcterms:W3CDTF">2018-05-28T08:35:46Z</dcterms:created>
  <dcterms:modified xsi:type="dcterms:W3CDTF">2018-06-01T07:36:34Z</dcterms:modified>
</cp:coreProperties>
</file>